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3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19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53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79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14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62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78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1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21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7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5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8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45250-3001-4B86-B2B5-F421E0A91BAD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0C218-1497-401A-8781-B017620EF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89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meco.azurewebsites.n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0522" y="2872106"/>
            <a:ext cx="1384583" cy="1554390"/>
          </a:xfrm>
          <a:prstGeom prst="rect">
            <a:avLst/>
          </a:prstGeom>
        </p:spPr>
      </p:pic>
      <p:grpSp>
        <p:nvGrpSpPr>
          <p:cNvPr id="97" name="Group 96"/>
          <p:cNvGrpSpPr/>
          <p:nvPr/>
        </p:nvGrpSpPr>
        <p:grpSpPr>
          <a:xfrm>
            <a:off x="5386491" y="376972"/>
            <a:ext cx="6981244" cy="3186310"/>
            <a:chOff x="5386491" y="376972"/>
            <a:chExt cx="6981244" cy="3186310"/>
          </a:xfrm>
        </p:grpSpPr>
        <p:sp>
          <p:nvSpPr>
            <p:cNvPr id="8" name="TextBox 7"/>
            <p:cNvSpPr txBox="1"/>
            <p:nvPr/>
          </p:nvSpPr>
          <p:spPr>
            <a:xfrm rot="20453787">
              <a:off x="5386491" y="1948568"/>
              <a:ext cx="20086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2"/>
                  </a:solidFill>
                </a:rPr>
                <a:t>Co-production</a:t>
              </a:r>
              <a:endParaRPr lang="en-GB" sz="2400" b="1" dirty="0">
                <a:solidFill>
                  <a:schemeClr val="accent2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 rot="20242948">
              <a:off x="7057713" y="1004037"/>
              <a:ext cx="21228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err="1" smtClean="0">
                  <a:solidFill>
                    <a:schemeClr val="accent2"/>
                  </a:solidFill>
                </a:rPr>
                <a:t>Obs</a:t>
              </a:r>
              <a:r>
                <a:rPr lang="en-GB" sz="2000" dirty="0" smtClean="0">
                  <a:solidFill>
                    <a:schemeClr val="accent2"/>
                  </a:solidFill>
                </a:rPr>
                <a:t> &amp; data portal</a:t>
              </a:r>
              <a:endParaRPr lang="en-GB" sz="2000" dirty="0">
                <a:solidFill>
                  <a:schemeClr val="accent2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804896">
              <a:off x="7001103" y="2410595"/>
              <a:ext cx="15908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chemeClr val="accent2"/>
                  </a:solidFill>
                </a:rPr>
                <a:t>MME &amp; BMA</a:t>
              </a:r>
              <a:endParaRPr lang="en-GB" sz="2000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073605">
              <a:off x="8873879" y="2772599"/>
              <a:ext cx="953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accent2"/>
                  </a:solidFill>
                </a:rPr>
                <a:t>Waves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954450">
              <a:off x="8681960" y="3193950"/>
              <a:ext cx="953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accent2"/>
                  </a:solidFill>
                </a:rPr>
                <a:t>Drift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824005" y="1867072"/>
              <a:ext cx="1716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accent2"/>
                  </a:solidFill>
                </a:rPr>
                <a:t>Elevation, surge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632885">
              <a:off x="8929894" y="2431300"/>
              <a:ext cx="1716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accent2"/>
                  </a:solidFill>
                </a:rPr>
                <a:t>T &amp; S, currents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542996" y="2037806"/>
              <a:ext cx="1746078" cy="844731"/>
            </a:xfrm>
            <a:custGeom>
              <a:avLst/>
              <a:gdLst>
                <a:gd name="connsiteX0" fmla="*/ 56615 w 1746078"/>
                <a:gd name="connsiteY0" fmla="*/ 844731 h 844731"/>
                <a:gd name="connsiteX1" fmla="*/ 100158 w 1746078"/>
                <a:gd name="connsiteY1" fmla="*/ 696685 h 844731"/>
                <a:gd name="connsiteX2" fmla="*/ 126284 w 1746078"/>
                <a:gd name="connsiteY2" fmla="*/ 592183 h 844731"/>
                <a:gd name="connsiteX3" fmla="*/ 1746078 w 1746078"/>
                <a:gd name="connsiteY3" fmla="*/ 0 h 844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46078" h="844731">
                  <a:moveTo>
                    <a:pt x="56615" y="844731"/>
                  </a:moveTo>
                  <a:cubicBezTo>
                    <a:pt x="72581" y="791753"/>
                    <a:pt x="88547" y="738776"/>
                    <a:pt x="100158" y="696685"/>
                  </a:cubicBezTo>
                  <a:cubicBezTo>
                    <a:pt x="111769" y="654594"/>
                    <a:pt x="-148036" y="708297"/>
                    <a:pt x="126284" y="592183"/>
                  </a:cubicBezTo>
                  <a:cubicBezTo>
                    <a:pt x="400604" y="476069"/>
                    <a:pt x="1477564" y="105954"/>
                    <a:pt x="1746078" y="0"/>
                  </a:cubicBezTo>
                </a:path>
              </a:pathLst>
            </a:custGeom>
            <a:ln w="762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7260002" y="1027613"/>
              <a:ext cx="1779492" cy="1010194"/>
            </a:xfrm>
            <a:custGeom>
              <a:avLst/>
              <a:gdLst>
                <a:gd name="connsiteX0" fmla="*/ 2944 w 1779492"/>
                <a:gd name="connsiteY0" fmla="*/ 1010194 h 1010194"/>
                <a:gd name="connsiteX1" fmla="*/ 281618 w 1779492"/>
                <a:gd name="connsiteY1" fmla="*/ 644434 h 1010194"/>
                <a:gd name="connsiteX2" fmla="*/ 1779492 w 1779492"/>
                <a:gd name="connsiteY2" fmla="*/ 0 h 1010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79492" h="1010194">
                  <a:moveTo>
                    <a:pt x="2944" y="1010194"/>
                  </a:moveTo>
                  <a:cubicBezTo>
                    <a:pt x="-5765" y="911497"/>
                    <a:pt x="-14473" y="812800"/>
                    <a:pt x="281618" y="644434"/>
                  </a:cubicBezTo>
                  <a:cubicBezTo>
                    <a:pt x="577709" y="476068"/>
                    <a:pt x="1516784" y="116114"/>
                    <a:pt x="1779492" y="0"/>
                  </a:cubicBezTo>
                </a:path>
              </a:pathLst>
            </a:cu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7271652" y="2055219"/>
              <a:ext cx="1384663" cy="452845"/>
            </a:xfrm>
            <a:custGeom>
              <a:avLst/>
              <a:gdLst>
                <a:gd name="connsiteX0" fmla="*/ 0 w 1384663"/>
                <a:gd name="connsiteY0" fmla="*/ 0 h 452845"/>
                <a:gd name="connsiteX1" fmla="*/ 252549 w 1384663"/>
                <a:gd name="connsiteY1" fmla="*/ 269965 h 452845"/>
                <a:gd name="connsiteX2" fmla="*/ 1384663 w 1384663"/>
                <a:gd name="connsiteY2" fmla="*/ 452845 h 452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4663" h="452845">
                  <a:moveTo>
                    <a:pt x="0" y="0"/>
                  </a:moveTo>
                  <a:cubicBezTo>
                    <a:pt x="10886" y="97245"/>
                    <a:pt x="21772" y="194491"/>
                    <a:pt x="252549" y="269965"/>
                  </a:cubicBezTo>
                  <a:cubicBezTo>
                    <a:pt x="483326" y="345439"/>
                    <a:pt x="933994" y="399142"/>
                    <a:pt x="1384663" y="452845"/>
                  </a:cubicBezTo>
                </a:path>
              </a:pathLst>
            </a:cu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8619492" y="2214099"/>
              <a:ext cx="1883041" cy="320091"/>
            </a:xfrm>
            <a:custGeom>
              <a:avLst/>
              <a:gdLst>
                <a:gd name="connsiteX0" fmla="*/ 45532 w 1883041"/>
                <a:gd name="connsiteY0" fmla="*/ 320091 h 320091"/>
                <a:gd name="connsiteX1" fmla="*/ 237121 w 1883041"/>
                <a:gd name="connsiteY1" fmla="*/ 41417 h 320091"/>
                <a:gd name="connsiteX2" fmla="*/ 1883041 w 1883041"/>
                <a:gd name="connsiteY2" fmla="*/ 6583 h 320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3041" h="320091">
                  <a:moveTo>
                    <a:pt x="45532" y="320091"/>
                  </a:moveTo>
                  <a:cubicBezTo>
                    <a:pt x="-11800" y="206879"/>
                    <a:pt x="-69131" y="93668"/>
                    <a:pt x="237121" y="41417"/>
                  </a:cubicBezTo>
                  <a:cubicBezTo>
                    <a:pt x="543373" y="-10834"/>
                    <a:pt x="1213207" y="-2126"/>
                    <a:pt x="1883041" y="6583"/>
                  </a:cubicBezTo>
                </a:path>
              </a:pathLst>
            </a:cu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8647499" y="2508062"/>
              <a:ext cx="1741826" cy="365760"/>
            </a:xfrm>
            <a:custGeom>
              <a:avLst/>
              <a:gdLst>
                <a:gd name="connsiteX0" fmla="*/ 8821 w 1741826"/>
                <a:gd name="connsiteY0" fmla="*/ 0 h 365760"/>
                <a:gd name="connsiteX1" fmla="*/ 261369 w 1741826"/>
                <a:gd name="connsiteY1" fmla="*/ 95794 h 365760"/>
                <a:gd name="connsiteX2" fmla="*/ 1741826 w 1741826"/>
                <a:gd name="connsiteY2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41826" h="365760">
                  <a:moveTo>
                    <a:pt x="8821" y="0"/>
                  </a:moveTo>
                  <a:cubicBezTo>
                    <a:pt x="-9322" y="17417"/>
                    <a:pt x="-27465" y="34834"/>
                    <a:pt x="261369" y="95794"/>
                  </a:cubicBezTo>
                  <a:cubicBezTo>
                    <a:pt x="550203" y="156754"/>
                    <a:pt x="1741826" y="365760"/>
                    <a:pt x="1741826" y="36576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8628231" y="2525483"/>
              <a:ext cx="890238" cy="653143"/>
            </a:xfrm>
            <a:custGeom>
              <a:avLst/>
              <a:gdLst>
                <a:gd name="connsiteX0" fmla="*/ 10672 w 890238"/>
                <a:gd name="connsiteY0" fmla="*/ 0 h 653143"/>
                <a:gd name="connsiteX1" fmla="*/ 123884 w 890238"/>
                <a:gd name="connsiteY1" fmla="*/ 330925 h 653143"/>
                <a:gd name="connsiteX2" fmla="*/ 890238 w 890238"/>
                <a:gd name="connsiteY2" fmla="*/ 653143 h 653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0238" h="653143">
                  <a:moveTo>
                    <a:pt x="10672" y="0"/>
                  </a:moveTo>
                  <a:cubicBezTo>
                    <a:pt x="-6019" y="111034"/>
                    <a:pt x="-22710" y="222068"/>
                    <a:pt x="123884" y="330925"/>
                  </a:cubicBezTo>
                  <a:cubicBezTo>
                    <a:pt x="270478" y="439782"/>
                    <a:pt x="745095" y="595086"/>
                    <a:pt x="890238" y="653143"/>
                  </a:cubicBezTo>
                </a:path>
              </a:pathLst>
            </a:cu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8614579" y="2516777"/>
              <a:ext cx="494587" cy="992777"/>
            </a:xfrm>
            <a:custGeom>
              <a:avLst/>
              <a:gdLst>
                <a:gd name="connsiteX0" fmla="*/ 15615 w 494587"/>
                <a:gd name="connsiteY0" fmla="*/ 0 h 992777"/>
                <a:gd name="connsiteX1" fmla="*/ 59158 w 494587"/>
                <a:gd name="connsiteY1" fmla="*/ 661852 h 992777"/>
                <a:gd name="connsiteX2" fmla="*/ 494587 w 494587"/>
                <a:gd name="connsiteY2" fmla="*/ 992777 h 992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4587" h="992777">
                  <a:moveTo>
                    <a:pt x="15615" y="0"/>
                  </a:moveTo>
                  <a:cubicBezTo>
                    <a:pt x="-2528" y="248194"/>
                    <a:pt x="-20671" y="496389"/>
                    <a:pt x="59158" y="661852"/>
                  </a:cubicBezTo>
                  <a:cubicBezTo>
                    <a:pt x="138987" y="827315"/>
                    <a:pt x="427821" y="936171"/>
                    <a:pt x="494587" y="992777"/>
                  </a:cubicBezTo>
                </a:path>
              </a:pathLst>
            </a:cu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/>
            <p:cNvSpPr txBox="1"/>
            <p:nvPr/>
          </p:nvSpPr>
          <p:spPr>
            <a:xfrm rot="21187876">
              <a:off x="9145537" y="376972"/>
              <a:ext cx="1716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accent2"/>
                  </a:solidFill>
                </a:rPr>
                <a:t>Data policy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rot="20904439">
              <a:off x="10401156" y="447997"/>
              <a:ext cx="18801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accent2"/>
                  </a:solidFill>
                </a:rPr>
                <a:t>Offshore/private </a:t>
              </a:r>
              <a:endParaRPr lang="en-GB" sz="1600" dirty="0">
                <a:solidFill>
                  <a:schemeClr val="accent2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rot="417165">
              <a:off x="9511630" y="1206966"/>
              <a:ext cx="1716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accent2"/>
                  </a:solidFill>
                </a:rPr>
                <a:t>gaps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417165">
              <a:off x="10449211" y="1480725"/>
              <a:ext cx="19185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accent2"/>
                  </a:solidFill>
                </a:rPr>
                <a:t>Platforms (R.V.)</a:t>
              </a:r>
              <a:endParaRPr lang="en-GB" sz="1600" dirty="0">
                <a:solidFill>
                  <a:schemeClr val="accent2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>
              <a:off x="9035063" y="696686"/>
              <a:ext cx="1223634" cy="322217"/>
            </a:xfrm>
            <a:custGeom>
              <a:avLst/>
              <a:gdLst>
                <a:gd name="connsiteX0" fmla="*/ 4434 w 1223634"/>
                <a:gd name="connsiteY0" fmla="*/ 322217 h 322217"/>
                <a:gd name="connsiteX1" fmla="*/ 187314 w 1223634"/>
                <a:gd name="connsiteY1" fmla="*/ 104503 h 322217"/>
                <a:gd name="connsiteX2" fmla="*/ 1223634 w 1223634"/>
                <a:gd name="connsiteY2" fmla="*/ 0 h 32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3634" h="322217">
                  <a:moveTo>
                    <a:pt x="4434" y="322217"/>
                  </a:moveTo>
                  <a:cubicBezTo>
                    <a:pt x="-5726" y="240211"/>
                    <a:pt x="-15886" y="158206"/>
                    <a:pt x="187314" y="104503"/>
                  </a:cubicBezTo>
                  <a:cubicBezTo>
                    <a:pt x="390514" y="50800"/>
                    <a:pt x="1023337" y="36286"/>
                    <a:pt x="1223634" y="0"/>
                  </a:cubicBezTo>
                </a:path>
              </a:pathLst>
            </a:cu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10229153" y="592182"/>
              <a:ext cx="1727714" cy="297666"/>
            </a:xfrm>
            <a:custGeom>
              <a:avLst/>
              <a:gdLst>
                <a:gd name="connsiteX0" fmla="*/ 29543 w 1727714"/>
                <a:gd name="connsiteY0" fmla="*/ 95794 h 297666"/>
                <a:gd name="connsiteX1" fmla="*/ 229840 w 1727714"/>
                <a:gd name="connsiteY1" fmla="*/ 296091 h 297666"/>
                <a:gd name="connsiteX2" fmla="*/ 1727714 w 1727714"/>
                <a:gd name="connsiteY2" fmla="*/ 0 h 297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27714" h="297666">
                  <a:moveTo>
                    <a:pt x="29543" y="95794"/>
                  </a:moveTo>
                  <a:cubicBezTo>
                    <a:pt x="-11823" y="203925"/>
                    <a:pt x="-53188" y="312057"/>
                    <a:pt x="229840" y="296091"/>
                  </a:cubicBezTo>
                  <a:cubicBezTo>
                    <a:pt x="512868" y="280125"/>
                    <a:pt x="1120291" y="140062"/>
                    <a:pt x="1727714" y="0"/>
                  </a:cubicBezTo>
                </a:path>
              </a:pathLst>
            </a:cu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9037601" y="1027611"/>
              <a:ext cx="1273348" cy="539932"/>
            </a:xfrm>
            <a:custGeom>
              <a:avLst/>
              <a:gdLst>
                <a:gd name="connsiteX0" fmla="*/ 1896 w 1273348"/>
                <a:gd name="connsiteY0" fmla="*/ 0 h 539932"/>
                <a:gd name="connsiteX1" fmla="*/ 202193 w 1273348"/>
                <a:gd name="connsiteY1" fmla="*/ 278675 h 539932"/>
                <a:gd name="connsiteX2" fmla="*/ 1273348 w 1273348"/>
                <a:gd name="connsiteY2" fmla="*/ 539932 h 539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3348" h="539932">
                  <a:moveTo>
                    <a:pt x="1896" y="0"/>
                  </a:moveTo>
                  <a:cubicBezTo>
                    <a:pt x="-3910" y="94343"/>
                    <a:pt x="-9716" y="188686"/>
                    <a:pt x="202193" y="278675"/>
                  </a:cubicBezTo>
                  <a:cubicBezTo>
                    <a:pt x="414102" y="368664"/>
                    <a:pt x="1103531" y="513806"/>
                    <a:pt x="1273348" y="539932"/>
                  </a:cubicBezTo>
                </a:path>
              </a:pathLst>
            </a:cu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0284645" y="1260328"/>
              <a:ext cx="1384841" cy="315923"/>
            </a:xfrm>
            <a:custGeom>
              <a:avLst/>
              <a:gdLst>
                <a:gd name="connsiteX0" fmla="*/ 43721 w 1384841"/>
                <a:gd name="connsiteY0" fmla="*/ 315923 h 315923"/>
                <a:gd name="connsiteX1" fmla="*/ 165641 w 1384841"/>
                <a:gd name="connsiteY1" fmla="*/ 45958 h 315923"/>
                <a:gd name="connsiteX2" fmla="*/ 1384841 w 1384841"/>
                <a:gd name="connsiteY2" fmla="*/ 2415 h 315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4841" h="315923">
                  <a:moveTo>
                    <a:pt x="43721" y="315923"/>
                  </a:moveTo>
                  <a:cubicBezTo>
                    <a:pt x="-7079" y="207066"/>
                    <a:pt x="-57879" y="98209"/>
                    <a:pt x="165641" y="45958"/>
                  </a:cubicBezTo>
                  <a:cubicBezTo>
                    <a:pt x="389161" y="-6293"/>
                    <a:pt x="887001" y="-1939"/>
                    <a:pt x="1384841" y="2415"/>
                  </a:cubicBezTo>
                </a:path>
              </a:pathLst>
            </a:cu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10312071" y="1558834"/>
              <a:ext cx="1392249" cy="261257"/>
            </a:xfrm>
            <a:custGeom>
              <a:avLst/>
              <a:gdLst>
                <a:gd name="connsiteX0" fmla="*/ 7586 w 1392249"/>
                <a:gd name="connsiteY0" fmla="*/ 0 h 261257"/>
                <a:gd name="connsiteX1" fmla="*/ 207883 w 1392249"/>
                <a:gd name="connsiteY1" fmla="*/ 95795 h 261257"/>
                <a:gd name="connsiteX2" fmla="*/ 1392249 w 1392249"/>
                <a:gd name="connsiteY2" fmla="*/ 261257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249" h="261257">
                  <a:moveTo>
                    <a:pt x="7586" y="0"/>
                  </a:moveTo>
                  <a:cubicBezTo>
                    <a:pt x="-7654" y="26126"/>
                    <a:pt x="-22894" y="52252"/>
                    <a:pt x="207883" y="95795"/>
                  </a:cubicBezTo>
                  <a:cubicBezTo>
                    <a:pt x="438660" y="139338"/>
                    <a:pt x="915454" y="200297"/>
                    <a:pt x="1392249" y="261257"/>
                  </a:cubicBezTo>
                </a:path>
              </a:pathLst>
            </a:cu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331650" y="953856"/>
              <a:ext cx="19185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accent2"/>
                  </a:solidFill>
                </a:rPr>
                <a:t>geographical</a:t>
              </a:r>
              <a:endParaRPr lang="en-GB" sz="1600" dirty="0">
                <a:solidFill>
                  <a:schemeClr val="accent2"/>
                </a:solidFill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>
              <a:off x="10280652" y="1602377"/>
              <a:ext cx="1205954" cy="531223"/>
            </a:xfrm>
            <a:custGeom>
              <a:avLst/>
              <a:gdLst>
                <a:gd name="connsiteX0" fmla="*/ 39005 w 1205954"/>
                <a:gd name="connsiteY0" fmla="*/ 0 h 531223"/>
                <a:gd name="connsiteX1" fmla="*/ 143508 w 1205954"/>
                <a:gd name="connsiteY1" fmla="*/ 261257 h 531223"/>
                <a:gd name="connsiteX2" fmla="*/ 1205954 w 1205954"/>
                <a:gd name="connsiteY2" fmla="*/ 531223 h 531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05954" h="531223">
                  <a:moveTo>
                    <a:pt x="39005" y="0"/>
                  </a:moveTo>
                  <a:cubicBezTo>
                    <a:pt x="-5990" y="86360"/>
                    <a:pt x="-50984" y="172720"/>
                    <a:pt x="143508" y="261257"/>
                  </a:cubicBezTo>
                  <a:cubicBezTo>
                    <a:pt x="338000" y="349794"/>
                    <a:pt x="1037588" y="487680"/>
                    <a:pt x="1205954" y="531223"/>
                  </a:cubicBezTo>
                </a:path>
              </a:pathLst>
            </a:cu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 rot="772240">
              <a:off x="10799682" y="1759688"/>
              <a:ext cx="7091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accent2"/>
                  </a:solidFill>
                </a:rPr>
                <a:t>…</a:t>
              </a:r>
              <a:endParaRPr lang="en-GB" sz="16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6588523" y="3635954"/>
            <a:ext cx="5450722" cy="2451337"/>
            <a:chOff x="6614650" y="3592409"/>
            <a:chExt cx="5450722" cy="2451337"/>
          </a:xfrm>
        </p:grpSpPr>
        <p:sp>
          <p:nvSpPr>
            <p:cNvPr id="41" name="TextBox 40"/>
            <p:cNvSpPr txBox="1"/>
            <p:nvPr/>
          </p:nvSpPr>
          <p:spPr>
            <a:xfrm rot="752928">
              <a:off x="6614650" y="3842163"/>
              <a:ext cx="1402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Rivers</a:t>
              </a:r>
              <a:r>
                <a:rPr lang="en-GB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endParaRPr lang="en-GB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703078" y="3658010"/>
              <a:ext cx="14020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sz="2400">
                  <a:solidFill>
                    <a:schemeClr val="accent1">
                      <a:lumMod val="75000"/>
                    </a:schemeClr>
                  </a:solidFill>
                </a:defRPr>
              </a:lvl1pPr>
            </a:lstStyle>
            <a:p>
              <a:r>
                <a:rPr lang="en-GB" sz="2000" dirty="0"/>
                <a:t>Fresh water 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055876" y="3808834"/>
              <a:ext cx="16095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accent1">
                      <a:lumMod val="75000"/>
                    </a:schemeClr>
                  </a:solidFill>
                </a:rPr>
                <a:t>Temperature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 rot="21365803">
              <a:off x="10640825" y="3592409"/>
              <a:ext cx="14020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sz="2000">
                  <a:solidFill>
                    <a:schemeClr val="accent1">
                      <a:lumMod val="75000"/>
                    </a:schemeClr>
                  </a:solidFill>
                </a:defRPr>
              </a:lvl1pPr>
            </a:lstStyle>
            <a:p>
              <a:r>
                <a:rPr lang="en-GB" dirty="0" smtClean="0"/>
                <a:t>BGC, nutrients </a:t>
              </a:r>
              <a:endParaRPr lang="en-GB" dirty="0"/>
            </a:p>
          </p:txBody>
        </p:sp>
        <p:sp>
          <p:nvSpPr>
            <p:cNvPr id="45" name="TextBox 44"/>
            <p:cNvSpPr txBox="1"/>
            <p:nvPr/>
          </p:nvSpPr>
          <p:spPr>
            <a:xfrm rot="1396825">
              <a:off x="7376006" y="4610686"/>
              <a:ext cx="17157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sz="2000">
                  <a:solidFill>
                    <a:schemeClr val="accent1">
                      <a:lumMod val="75000"/>
                    </a:schemeClr>
                  </a:solidFill>
                </a:defRPr>
              </a:lvl1pPr>
            </a:lstStyle>
            <a:p>
              <a:r>
                <a:rPr lang="en-GB" dirty="0"/>
                <a:t>Access </a:t>
              </a:r>
              <a:r>
                <a:rPr lang="en-GB" dirty="0" smtClean="0"/>
                <a:t>data ?</a:t>
              </a:r>
              <a:endParaRPr lang="en-GB" dirty="0"/>
            </a:p>
          </p:txBody>
        </p:sp>
        <p:sp>
          <p:nvSpPr>
            <p:cNvPr id="47" name="TextBox 46"/>
            <p:cNvSpPr txBox="1"/>
            <p:nvPr/>
          </p:nvSpPr>
          <p:spPr>
            <a:xfrm rot="841203">
              <a:off x="9040036" y="4940764"/>
              <a:ext cx="11188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1">
                      <a:lumMod val="75000"/>
                    </a:schemeClr>
                  </a:solidFill>
                </a:rPr>
                <a:t>E-Hype3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902621">
              <a:off x="8873346" y="5523447"/>
              <a:ext cx="10462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1">
                      <a:lumMod val="75000"/>
                    </a:schemeClr>
                  </a:solidFill>
                </a:rPr>
                <a:t>JRC</a:t>
              </a:r>
              <a:r>
                <a:rPr lang="en-GB" sz="1600" dirty="0" smtClean="0"/>
                <a:t> </a:t>
              </a:r>
              <a:r>
                <a:rPr lang="en-GB" dirty="0">
                  <a:solidFill>
                    <a:schemeClr val="accent1">
                      <a:lumMod val="75000"/>
                    </a:schemeClr>
                  </a:solidFill>
                </a:rPr>
                <a:t>EFAS</a:t>
              </a:r>
              <a:r>
                <a:rPr lang="en-GB" sz="1600" dirty="0" smtClean="0"/>
                <a:t> </a:t>
              </a:r>
              <a:endParaRPr lang="en-GB" sz="16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353613" y="5352519"/>
              <a:ext cx="17117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accent1">
                      <a:lumMod val="75000"/>
                    </a:schemeClr>
                  </a:solidFill>
                </a:rPr>
                <a:t>AP: </a:t>
              </a:r>
              <a:r>
                <a:rPr lang="en-GB" dirty="0" err="1" smtClean="0">
                  <a:solidFill>
                    <a:schemeClr val="accent1">
                      <a:lumMod val="75000"/>
                    </a:schemeClr>
                  </a:solidFill>
                </a:rPr>
                <a:t>EuroGOOS</a:t>
              </a:r>
              <a:r>
                <a:rPr lang="en-GB" dirty="0" smtClean="0"/>
                <a:t> </a:t>
              </a:r>
              <a:br>
                <a:rPr lang="en-GB" dirty="0" smtClean="0"/>
              </a:br>
              <a:r>
                <a:rPr lang="en-GB" dirty="0">
                  <a:solidFill>
                    <a:schemeClr val="accent1">
                      <a:lumMod val="75000"/>
                    </a:schemeClr>
                  </a:solidFill>
                </a:rPr>
                <a:t>to EEA or JRC!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6644640" y="4127863"/>
              <a:ext cx="801189" cy="156754"/>
            </a:xfrm>
            <a:custGeom>
              <a:avLst/>
              <a:gdLst>
                <a:gd name="connsiteX0" fmla="*/ 0 w 801189"/>
                <a:gd name="connsiteY0" fmla="*/ 0 h 156754"/>
                <a:gd name="connsiteX1" fmla="*/ 801189 w 801189"/>
                <a:gd name="connsiteY1" fmla="*/ 156754 h 156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01189" h="156754">
                  <a:moveTo>
                    <a:pt x="0" y="0"/>
                  </a:moveTo>
                  <a:lnTo>
                    <a:pt x="801189" y="156754"/>
                  </a:lnTo>
                </a:path>
              </a:pathLst>
            </a:custGeom>
            <a:ln w="762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7467216" y="3997383"/>
              <a:ext cx="1607118" cy="295943"/>
            </a:xfrm>
            <a:custGeom>
              <a:avLst/>
              <a:gdLst>
                <a:gd name="connsiteX0" fmla="*/ 4740 w 1607118"/>
                <a:gd name="connsiteY0" fmla="*/ 295943 h 295943"/>
                <a:gd name="connsiteX1" fmla="*/ 248580 w 1607118"/>
                <a:gd name="connsiteY1" fmla="*/ 25977 h 295943"/>
                <a:gd name="connsiteX2" fmla="*/ 1607118 w 1607118"/>
                <a:gd name="connsiteY2" fmla="*/ 25977 h 295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7118" h="295943">
                  <a:moveTo>
                    <a:pt x="4740" y="295943"/>
                  </a:moveTo>
                  <a:cubicBezTo>
                    <a:pt x="-6872" y="183457"/>
                    <a:pt x="-18483" y="70971"/>
                    <a:pt x="248580" y="25977"/>
                  </a:cubicBezTo>
                  <a:cubicBezTo>
                    <a:pt x="515643" y="-19017"/>
                    <a:pt x="1061380" y="3480"/>
                    <a:pt x="1607118" y="25977"/>
                  </a:cubicBezTo>
                </a:path>
              </a:pathLst>
            </a:cu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8974514" y="4023360"/>
              <a:ext cx="1623820" cy="174988"/>
            </a:xfrm>
            <a:custGeom>
              <a:avLst/>
              <a:gdLst>
                <a:gd name="connsiteX0" fmla="*/ 73694 w 1623820"/>
                <a:gd name="connsiteY0" fmla="*/ 0 h 174988"/>
                <a:gd name="connsiteX1" fmla="*/ 178197 w 1623820"/>
                <a:gd name="connsiteY1" fmla="*/ 156754 h 174988"/>
                <a:gd name="connsiteX2" fmla="*/ 1623820 w 1623820"/>
                <a:gd name="connsiteY2" fmla="*/ 165463 h 17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3820" h="174988">
                  <a:moveTo>
                    <a:pt x="73694" y="0"/>
                  </a:moveTo>
                  <a:cubicBezTo>
                    <a:pt x="-3232" y="64588"/>
                    <a:pt x="-80157" y="129177"/>
                    <a:pt x="178197" y="156754"/>
                  </a:cubicBezTo>
                  <a:cubicBezTo>
                    <a:pt x="436551" y="184331"/>
                    <a:pt x="1030185" y="174897"/>
                    <a:pt x="1623820" y="165463"/>
                  </a:cubicBezTo>
                </a:path>
              </a:pathLst>
            </a:cu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10561953" y="4005943"/>
              <a:ext cx="715647" cy="182880"/>
            </a:xfrm>
            <a:custGeom>
              <a:avLst/>
              <a:gdLst>
                <a:gd name="connsiteX0" fmla="*/ 18961 w 715647"/>
                <a:gd name="connsiteY0" fmla="*/ 182880 h 182880"/>
                <a:gd name="connsiteX1" fmla="*/ 88630 w 715647"/>
                <a:gd name="connsiteY1" fmla="*/ 52251 h 182880"/>
                <a:gd name="connsiteX2" fmla="*/ 715647 w 715647"/>
                <a:gd name="connsiteY2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5647" h="182880">
                  <a:moveTo>
                    <a:pt x="18961" y="182880"/>
                  </a:moveTo>
                  <a:cubicBezTo>
                    <a:pt x="-4262" y="132805"/>
                    <a:pt x="-27484" y="82731"/>
                    <a:pt x="88630" y="52251"/>
                  </a:cubicBezTo>
                  <a:cubicBezTo>
                    <a:pt x="204744" y="21771"/>
                    <a:pt x="605339" y="13063"/>
                    <a:pt x="715647" y="0"/>
                  </a:cubicBezTo>
                </a:path>
              </a:pathLst>
            </a:cu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Freeform 54"/>
            <p:cNvSpPr/>
            <p:nvPr/>
          </p:nvSpPr>
          <p:spPr>
            <a:xfrm rot="1384734" flipV="1">
              <a:off x="7314826" y="4532813"/>
              <a:ext cx="1607118" cy="425218"/>
            </a:xfrm>
            <a:custGeom>
              <a:avLst/>
              <a:gdLst>
                <a:gd name="connsiteX0" fmla="*/ 4740 w 1607118"/>
                <a:gd name="connsiteY0" fmla="*/ 295943 h 295943"/>
                <a:gd name="connsiteX1" fmla="*/ 248580 w 1607118"/>
                <a:gd name="connsiteY1" fmla="*/ 25977 h 295943"/>
                <a:gd name="connsiteX2" fmla="*/ 1607118 w 1607118"/>
                <a:gd name="connsiteY2" fmla="*/ 25977 h 295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7118" h="295943">
                  <a:moveTo>
                    <a:pt x="4740" y="295943"/>
                  </a:moveTo>
                  <a:cubicBezTo>
                    <a:pt x="-6872" y="183457"/>
                    <a:pt x="-18483" y="70971"/>
                    <a:pt x="248580" y="25977"/>
                  </a:cubicBezTo>
                  <a:cubicBezTo>
                    <a:pt x="515643" y="-19017"/>
                    <a:pt x="1061380" y="3480"/>
                    <a:pt x="1607118" y="25977"/>
                  </a:cubicBezTo>
                </a:path>
              </a:pathLst>
            </a:cu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ight Brace 55"/>
            <p:cNvSpPr/>
            <p:nvPr/>
          </p:nvSpPr>
          <p:spPr>
            <a:xfrm>
              <a:off x="10082429" y="5081885"/>
              <a:ext cx="199378" cy="961861"/>
            </a:xfrm>
            <a:prstGeom prst="rightBrac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8786949" y="5125686"/>
              <a:ext cx="1053737" cy="212668"/>
            </a:xfrm>
            <a:custGeom>
              <a:avLst/>
              <a:gdLst>
                <a:gd name="connsiteX0" fmla="*/ 0 w 1053737"/>
                <a:gd name="connsiteY0" fmla="*/ 99457 h 212668"/>
                <a:gd name="connsiteX1" fmla="*/ 182880 w 1053737"/>
                <a:gd name="connsiteY1" fmla="*/ 3663 h 212668"/>
                <a:gd name="connsiteX2" fmla="*/ 1053737 w 1053737"/>
                <a:gd name="connsiteY2" fmla="*/ 212668 h 212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3737" h="212668">
                  <a:moveTo>
                    <a:pt x="0" y="99457"/>
                  </a:moveTo>
                  <a:cubicBezTo>
                    <a:pt x="3628" y="42126"/>
                    <a:pt x="7257" y="-15205"/>
                    <a:pt x="182880" y="3663"/>
                  </a:cubicBezTo>
                  <a:cubicBezTo>
                    <a:pt x="358503" y="22531"/>
                    <a:pt x="917303" y="166222"/>
                    <a:pt x="1053737" y="212668"/>
                  </a:cubicBezTo>
                </a:path>
              </a:pathLst>
            </a:cu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8786949" y="5225143"/>
              <a:ext cx="1062445" cy="487680"/>
            </a:xfrm>
            <a:custGeom>
              <a:avLst/>
              <a:gdLst>
                <a:gd name="connsiteX0" fmla="*/ 0 w 1062445"/>
                <a:gd name="connsiteY0" fmla="*/ 0 h 487680"/>
                <a:gd name="connsiteX1" fmla="*/ 191588 w 1062445"/>
                <a:gd name="connsiteY1" fmla="*/ 200297 h 487680"/>
                <a:gd name="connsiteX2" fmla="*/ 1062445 w 1062445"/>
                <a:gd name="connsiteY2" fmla="*/ 487680 h 48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2445" h="487680">
                  <a:moveTo>
                    <a:pt x="0" y="0"/>
                  </a:moveTo>
                  <a:cubicBezTo>
                    <a:pt x="7257" y="59508"/>
                    <a:pt x="14514" y="119017"/>
                    <a:pt x="191588" y="200297"/>
                  </a:cubicBezTo>
                  <a:cubicBezTo>
                    <a:pt x="368662" y="281577"/>
                    <a:pt x="924559" y="435429"/>
                    <a:pt x="1062445" y="487680"/>
                  </a:cubicBezTo>
                </a:path>
              </a:pathLst>
            </a:custGeom>
            <a:ln w="28575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474024" y="4415794"/>
            <a:ext cx="3642365" cy="2413076"/>
            <a:chOff x="4474024" y="4450630"/>
            <a:chExt cx="3642365" cy="2413076"/>
          </a:xfrm>
        </p:grpSpPr>
        <p:sp>
          <p:nvSpPr>
            <p:cNvPr id="59" name="TextBox 58"/>
            <p:cNvSpPr txBox="1"/>
            <p:nvPr/>
          </p:nvSpPr>
          <p:spPr>
            <a:xfrm>
              <a:off x="4474024" y="4507817"/>
              <a:ext cx="194201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accent6"/>
                  </a:solidFill>
                </a:rPr>
                <a:t>Ocean Health</a:t>
              </a:r>
            </a:p>
            <a:p>
              <a:r>
                <a:rPr lang="en-GB" sz="2000" b="1" dirty="0" smtClean="0">
                  <a:solidFill>
                    <a:schemeClr val="accent6"/>
                  </a:solidFill>
                </a:rPr>
                <a:t>Ecosystem</a:t>
              </a:r>
              <a:endParaRPr lang="en-GB" sz="2000" b="1" dirty="0">
                <a:solidFill>
                  <a:schemeClr val="accent6"/>
                </a:solidFill>
              </a:endParaRPr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30705" y="5471692"/>
              <a:ext cx="697957" cy="697957"/>
            </a:xfrm>
            <a:prstGeom prst="rect">
              <a:avLst/>
            </a:prstGeom>
          </p:spPr>
        </p:pic>
        <p:sp>
          <p:nvSpPr>
            <p:cNvPr id="61" name="TextBox 60"/>
            <p:cNvSpPr txBox="1"/>
            <p:nvPr/>
          </p:nvSpPr>
          <p:spPr>
            <a:xfrm>
              <a:off x="4801587" y="6155820"/>
              <a:ext cx="33148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accent6"/>
                  </a:solidFill>
                </a:rPr>
                <a:t>AP : Strategy, new delegates or new NOOS members</a:t>
              </a:r>
              <a:endParaRPr lang="en-GB" sz="2000" b="1" dirty="0">
                <a:solidFill>
                  <a:schemeClr val="accent6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>
              <a:off x="6042965" y="4450630"/>
              <a:ext cx="209789" cy="1715039"/>
            </a:xfrm>
            <a:custGeom>
              <a:avLst/>
              <a:gdLst>
                <a:gd name="connsiteX0" fmla="*/ 122704 w 209789"/>
                <a:gd name="connsiteY0" fmla="*/ 0 h 1741715"/>
                <a:gd name="connsiteX1" fmla="*/ 784 w 209789"/>
                <a:gd name="connsiteY1" fmla="*/ 357052 h 1741715"/>
                <a:gd name="connsiteX2" fmla="*/ 174955 w 209789"/>
                <a:gd name="connsiteY2" fmla="*/ 783772 h 1741715"/>
                <a:gd name="connsiteX3" fmla="*/ 209789 w 209789"/>
                <a:gd name="connsiteY3" fmla="*/ 1741715 h 1741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789" h="1741715">
                  <a:moveTo>
                    <a:pt x="122704" y="0"/>
                  </a:moveTo>
                  <a:cubicBezTo>
                    <a:pt x="57389" y="113211"/>
                    <a:pt x="-7925" y="226423"/>
                    <a:pt x="784" y="357052"/>
                  </a:cubicBezTo>
                  <a:cubicBezTo>
                    <a:pt x="9492" y="487681"/>
                    <a:pt x="140121" y="552995"/>
                    <a:pt x="174955" y="783772"/>
                  </a:cubicBezTo>
                  <a:cubicBezTo>
                    <a:pt x="209789" y="1014549"/>
                    <a:pt x="209789" y="1378132"/>
                    <a:pt x="209789" y="1741715"/>
                  </a:cubicBezTo>
                </a:path>
              </a:pathLst>
            </a:custGeom>
            <a:ln w="571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4" name="Up Arrow 63"/>
          <p:cNvSpPr/>
          <p:nvPr/>
        </p:nvSpPr>
        <p:spPr>
          <a:xfrm rot="17233106">
            <a:off x="4445370" y="2874416"/>
            <a:ext cx="992777" cy="4501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9" name="Group 98"/>
          <p:cNvGrpSpPr/>
          <p:nvPr/>
        </p:nvGrpSpPr>
        <p:grpSpPr>
          <a:xfrm rot="579703">
            <a:off x="394509" y="27151"/>
            <a:ext cx="4814549" cy="3430152"/>
            <a:chOff x="141951" y="462579"/>
            <a:chExt cx="4814549" cy="3430152"/>
          </a:xfrm>
        </p:grpSpPr>
        <p:sp>
          <p:nvSpPr>
            <p:cNvPr id="65" name="TextBox 64"/>
            <p:cNvSpPr txBox="1"/>
            <p:nvPr/>
          </p:nvSpPr>
          <p:spPr>
            <a:xfrm rot="1423046">
              <a:off x="3430070" y="1727061"/>
              <a:ext cx="15264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err="1" smtClean="0">
                  <a:solidFill>
                    <a:srgbClr val="7030A0"/>
                  </a:solidFill>
                </a:rPr>
                <a:t>EuroGOOS</a:t>
              </a:r>
              <a:endParaRPr lang="en-GB" b="1" dirty="0">
                <a:solidFill>
                  <a:srgbClr val="7030A0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 rot="1036351">
              <a:off x="2624025" y="462579"/>
              <a:ext cx="15264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rgbClr val="7030A0"/>
                  </a:solidFill>
                </a:rPr>
                <a:t>Office</a:t>
              </a:r>
              <a:endParaRPr lang="en-GB" b="1" dirty="0">
                <a:solidFill>
                  <a:srgbClr val="7030A0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 rot="737561">
              <a:off x="1998974" y="1095908"/>
              <a:ext cx="15264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rgbClr val="7030A0"/>
                  </a:solidFill>
                </a:rPr>
                <a:t>TT’s, WG’s</a:t>
              </a:r>
              <a:endParaRPr lang="en-GB" sz="1600" b="1" dirty="0">
                <a:solidFill>
                  <a:srgbClr val="7030A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 rot="20918188">
              <a:off x="2247136" y="1954335"/>
              <a:ext cx="15264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err="1" smtClean="0">
                  <a:solidFill>
                    <a:srgbClr val="7030A0"/>
                  </a:solidFill>
                </a:rPr>
                <a:t>ROOSes</a:t>
              </a:r>
              <a:endParaRPr lang="en-GB" sz="1600" b="1" dirty="0">
                <a:solidFill>
                  <a:srgbClr val="7030A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 rot="667780">
              <a:off x="141951" y="1046328"/>
              <a:ext cx="18682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7030A0"/>
                  </a:solidFill>
                </a:rPr>
                <a:t>NOOS ambassadors</a:t>
              </a:r>
              <a:endParaRPr lang="en-GB" sz="1600" b="1" dirty="0">
                <a:solidFill>
                  <a:srgbClr val="7030A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 rot="586455">
              <a:off x="1025804" y="1793882"/>
              <a:ext cx="15264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rgbClr val="7030A0"/>
                  </a:solidFill>
                </a:rPr>
                <a:t>IBI-ROOS</a:t>
              </a:r>
              <a:endParaRPr lang="en-GB" sz="1600" b="1" dirty="0">
                <a:solidFill>
                  <a:srgbClr val="7030A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 rot="20618966">
              <a:off x="1350767" y="2480928"/>
              <a:ext cx="15281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rgbClr val="7030A0"/>
                  </a:solidFill>
                </a:rPr>
                <a:t>BOOS</a:t>
              </a:r>
              <a:endParaRPr lang="en-GB" sz="1600" b="1" dirty="0">
                <a:solidFill>
                  <a:srgbClr val="7030A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rot="451255">
              <a:off x="597222" y="2414207"/>
              <a:ext cx="7511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7030A0"/>
                  </a:solidFill>
                </a:rPr>
                <a:t>MME</a:t>
              </a:r>
              <a:endParaRPr lang="en-GB" sz="1600" b="1" dirty="0">
                <a:solidFill>
                  <a:srgbClr val="7030A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 rot="21122722">
              <a:off x="508993" y="3062543"/>
              <a:ext cx="7511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7030A0"/>
                  </a:solidFill>
                </a:rPr>
                <a:t>Rivers</a:t>
              </a:r>
              <a:endParaRPr lang="en-GB" sz="1600" b="1" dirty="0">
                <a:solidFill>
                  <a:srgbClr val="7030A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 rot="153520">
              <a:off x="316708" y="2711163"/>
              <a:ext cx="10112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7030A0"/>
                  </a:solidFill>
                </a:rPr>
                <a:t>CAL/VAL</a:t>
              </a:r>
              <a:endParaRPr lang="en-GB" sz="1600" b="1" dirty="0">
                <a:solidFill>
                  <a:srgbClr val="7030A0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 rot="19723113">
              <a:off x="553827" y="3352915"/>
              <a:ext cx="9326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rgbClr val="7030A0"/>
                  </a:solidFill>
                </a:rPr>
                <a:t>BANOS ?</a:t>
              </a:r>
              <a:endParaRPr lang="en-GB" sz="1600" b="1" dirty="0">
                <a:solidFill>
                  <a:srgbClr val="7030A0"/>
                </a:solidFill>
              </a:endParaRPr>
            </a:p>
          </p:txBody>
        </p:sp>
        <p:sp>
          <p:nvSpPr>
            <p:cNvPr id="76" name="Freeform 75"/>
            <p:cNvSpPr/>
            <p:nvPr/>
          </p:nvSpPr>
          <p:spPr>
            <a:xfrm>
              <a:off x="3448594" y="1898469"/>
              <a:ext cx="1263680" cy="1158240"/>
            </a:xfrm>
            <a:custGeom>
              <a:avLst/>
              <a:gdLst>
                <a:gd name="connsiteX0" fmla="*/ 1088572 w 1263680"/>
                <a:gd name="connsiteY0" fmla="*/ 1158240 h 1158240"/>
                <a:gd name="connsiteX1" fmla="*/ 1175657 w 1263680"/>
                <a:gd name="connsiteY1" fmla="*/ 574765 h 1158240"/>
                <a:gd name="connsiteX2" fmla="*/ 0 w 1263680"/>
                <a:gd name="connsiteY2" fmla="*/ 0 h 1158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3680" h="1158240">
                  <a:moveTo>
                    <a:pt x="1088572" y="1158240"/>
                  </a:moveTo>
                  <a:cubicBezTo>
                    <a:pt x="1222829" y="963022"/>
                    <a:pt x="1357086" y="767805"/>
                    <a:pt x="1175657" y="574765"/>
                  </a:cubicBezTo>
                  <a:cubicBezTo>
                    <a:pt x="994228" y="381725"/>
                    <a:pt x="497114" y="190862"/>
                    <a:pt x="0" y="0"/>
                  </a:cubicBezTo>
                </a:path>
              </a:pathLst>
            </a:custGeom>
            <a:noFill/>
            <a:ln w="762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2516777" y="557349"/>
              <a:ext cx="1098965" cy="1358537"/>
            </a:xfrm>
            <a:custGeom>
              <a:avLst/>
              <a:gdLst>
                <a:gd name="connsiteX0" fmla="*/ 957943 w 1098965"/>
                <a:gd name="connsiteY0" fmla="*/ 1358537 h 1358537"/>
                <a:gd name="connsiteX1" fmla="*/ 1018903 w 1098965"/>
                <a:gd name="connsiteY1" fmla="*/ 435428 h 1358537"/>
                <a:gd name="connsiteX2" fmla="*/ 0 w 1098965"/>
                <a:gd name="connsiteY2" fmla="*/ 0 h 135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8965" h="1358537">
                  <a:moveTo>
                    <a:pt x="957943" y="1358537"/>
                  </a:moveTo>
                  <a:cubicBezTo>
                    <a:pt x="1068251" y="1010194"/>
                    <a:pt x="1178560" y="661851"/>
                    <a:pt x="1018903" y="435428"/>
                  </a:cubicBezTo>
                  <a:cubicBezTo>
                    <a:pt x="859246" y="209005"/>
                    <a:pt x="159657" y="65314"/>
                    <a:pt x="0" y="0"/>
                  </a:cubicBezTo>
                </a:path>
              </a:pathLst>
            </a:cu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1968137" y="1306286"/>
              <a:ext cx="1535331" cy="583474"/>
            </a:xfrm>
            <a:custGeom>
              <a:avLst/>
              <a:gdLst>
                <a:gd name="connsiteX0" fmla="*/ 1489166 w 1535331"/>
                <a:gd name="connsiteY0" fmla="*/ 583474 h 583474"/>
                <a:gd name="connsiteX1" fmla="*/ 1349829 w 1535331"/>
                <a:gd name="connsiteY1" fmla="*/ 278674 h 583474"/>
                <a:gd name="connsiteX2" fmla="*/ 0 w 1535331"/>
                <a:gd name="connsiteY2" fmla="*/ 0 h 583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5331" h="583474">
                  <a:moveTo>
                    <a:pt x="1489166" y="583474"/>
                  </a:moveTo>
                  <a:cubicBezTo>
                    <a:pt x="1543594" y="479697"/>
                    <a:pt x="1598023" y="375920"/>
                    <a:pt x="1349829" y="278674"/>
                  </a:cubicBezTo>
                  <a:cubicBezTo>
                    <a:pt x="1101635" y="181428"/>
                    <a:pt x="550817" y="90714"/>
                    <a:pt x="0" y="0"/>
                  </a:cubicBezTo>
                </a:path>
              </a:pathLst>
            </a:cu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217714" y="1184366"/>
              <a:ext cx="1846838" cy="307865"/>
            </a:xfrm>
            <a:custGeom>
              <a:avLst/>
              <a:gdLst>
                <a:gd name="connsiteX0" fmla="*/ 1785257 w 1846838"/>
                <a:gd name="connsiteY0" fmla="*/ 130628 h 307865"/>
                <a:gd name="connsiteX1" fmla="*/ 1628503 w 1846838"/>
                <a:gd name="connsiteY1" fmla="*/ 304800 h 307865"/>
                <a:gd name="connsiteX2" fmla="*/ 0 w 1846838"/>
                <a:gd name="connsiteY2" fmla="*/ 0 h 30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46838" h="307865">
                  <a:moveTo>
                    <a:pt x="1785257" y="130628"/>
                  </a:moveTo>
                  <a:cubicBezTo>
                    <a:pt x="1855651" y="228599"/>
                    <a:pt x="1926046" y="326571"/>
                    <a:pt x="1628503" y="304800"/>
                  </a:cubicBezTo>
                  <a:cubicBezTo>
                    <a:pt x="1330960" y="283029"/>
                    <a:pt x="665480" y="141514"/>
                    <a:pt x="0" y="0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2255520" y="1924594"/>
              <a:ext cx="1303991" cy="557349"/>
            </a:xfrm>
            <a:custGeom>
              <a:avLst/>
              <a:gdLst>
                <a:gd name="connsiteX0" fmla="*/ 1219200 w 1303991"/>
                <a:gd name="connsiteY0" fmla="*/ 0 h 557349"/>
                <a:gd name="connsiteX1" fmla="*/ 1175657 w 1303991"/>
                <a:gd name="connsiteY1" fmla="*/ 304800 h 557349"/>
                <a:gd name="connsiteX2" fmla="*/ 0 w 1303991"/>
                <a:gd name="connsiteY2" fmla="*/ 557349 h 557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3991" h="557349">
                  <a:moveTo>
                    <a:pt x="1219200" y="0"/>
                  </a:moveTo>
                  <a:cubicBezTo>
                    <a:pt x="1299028" y="105954"/>
                    <a:pt x="1378857" y="211909"/>
                    <a:pt x="1175657" y="304800"/>
                  </a:cubicBezTo>
                  <a:cubicBezTo>
                    <a:pt x="972457" y="397692"/>
                    <a:pt x="486228" y="477520"/>
                    <a:pt x="0" y="557349"/>
                  </a:cubicBezTo>
                </a:path>
              </a:pathLst>
            </a:cu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949234" y="2011680"/>
              <a:ext cx="1341567" cy="478971"/>
            </a:xfrm>
            <a:custGeom>
              <a:avLst/>
              <a:gdLst>
                <a:gd name="connsiteX0" fmla="*/ 1314995 w 1341567"/>
                <a:gd name="connsiteY0" fmla="*/ 478971 h 478971"/>
                <a:gd name="connsiteX1" fmla="*/ 1166949 w 1341567"/>
                <a:gd name="connsiteY1" fmla="*/ 174171 h 478971"/>
                <a:gd name="connsiteX2" fmla="*/ 0 w 1341567"/>
                <a:gd name="connsiteY2" fmla="*/ 0 h 478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1567" h="478971">
                  <a:moveTo>
                    <a:pt x="1314995" y="478971"/>
                  </a:moveTo>
                  <a:cubicBezTo>
                    <a:pt x="1350555" y="366485"/>
                    <a:pt x="1386115" y="253999"/>
                    <a:pt x="1166949" y="174171"/>
                  </a:cubicBezTo>
                  <a:cubicBezTo>
                    <a:pt x="947783" y="94343"/>
                    <a:pt x="473891" y="47171"/>
                    <a:pt x="0" y="0"/>
                  </a:cubicBezTo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1393371" y="2490651"/>
              <a:ext cx="886440" cy="539932"/>
            </a:xfrm>
            <a:custGeom>
              <a:avLst/>
              <a:gdLst>
                <a:gd name="connsiteX0" fmla="*/ 879566 w 886440"/>
                <a:gd name="connsiteY0" fmla="*/ 0 h 539932"/>
                <a:gd name="connsiteX1" fmla="*/ 757646 w 886440"/>
                <a:gd name="connsiteY1" fmla="*/ 278675 h 539932"/>
                <a:gd name="connsiteX2" fmla="*/ 0 w 886440"/>
                <a:gd name="connsiteY2" fmla="*/ 539932 h 539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6440" h="539932">
                  <a:moveTo>
                    <a:pt x="879566" y="0"/>
                  </a:moveTo>
                  <a:cubicBezTo>
                    <a:pt x="891903" y="94343"/>
                    <a:pt x="904240" y="188686"/>
                    <a:pt x="757646" y="278675"/>
                  </a:cubicBezTo>
                  <a:cubicBezTo>
                    <a:pt x="611052" y="368664"/>
                    <a:pt x="305526" y="454298"/>
                    <a:pt x="0" y="539932"/>
                  </a:cubicBezTo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609600" y="2647406"/>
              <a:ext cx="792480" cy="374468"/>
            </a:xfrm>
            <a:custGeom>
              <a:avLst/>
              <a:gdLst>
                <a:gd name="connsiteX0" fmla="*/ 792480 w 792480"/>
                <a:gd name="connsiteY0" fmla="*/ 374468 h 374468"/>
                <a:gd name="connsiteX1" fmla="*/ 644434 w 792480"/>
                <a:gd name="connsiteY1" fmla="*/ 113211 h 374468"/>
                <a:gd name="connsiteX2" fmla="*/ 0 w 792480"/>
                <a:gd name="connsiteY2" fmla="*/ 0 h 374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2480" h="374468">
                  <a:moveTo>
                    <a:pt x="792480" y="374468"/>
                  </a:moveTo>
                  <a:cubicBezTo>
                    <a:pt x="784497" y="275045"/>
                    <a:pt x="776514" y="175622"/>
                    <a:pt x="644434" y="113211"/>
                  </a:cubicBezTo>
                  <a:cubicBezTo>
                    <a:pt x="512354" y="50800"/>
                    <a:pt x="87086" y="8708"/>
                    <a:pt x="0" y="0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304800" y="3013166"/>
              <a:ext cx="1082720" cy="43587"/>
            </a:xfrm>
            <a:custGeom>
              <a:avLst/>
              <a:gdLst>
                <a:gd name="connsiteX0" fmla="*/ 1079863 w 1082720"/>
                <a:gd name="connsiteY0" fmla="*/ 0 h 43587"/>
                <a:gd name="connsiteX1" fmla="*/ 914400 w 1082720"/>
                <a:gd name="connsiteY1" fmla="*/ 43543 h 43587"/>
                <a:gd name="connsiteX2" fmla="*/ 0 w 1082720"/>
                <a:gd name="connsiteY2" fmla="*/ 8708 h 43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2720" h="43587">
                  <a:moveTo>
                    <a:pt x="1079863" y="0"/>
                  </a:moveTo>
                  <a:cubicBezTo>
                    <a:pt x="1087120" y="21046"/>
                    <a:pt x="1094377" y="42092"/>
                    <a:pt x="914400" y="43543"/>
                  </a:cubicBezTo>
                  <a:cubicBezTo>
                    <a:pt x="734423" y="44994"/>
                    <a:pt x="127726" y="10159"/>
                    <a:pt x="0" y="8708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635726" y="3021874"/>
              <a:ext cx="772398" cy="487680"/>
            </a:xfrm>
            <a:custGeom>
              <a:avLst/>
              <a:gdLst>
                <a:gd name="connsiteX0" fmla="*/ 748937 w 772398"/>
                <a:gd name="connsiteY0" fmla="*/ 0 h 487680"/>
                <a:gd name="connsiteX1" fmla="*/ 679268 w 772398"/>
                <a:gd name="connsiteY1" fmla="*/ 148046 h 487680"/>
                <a:gd name="connsiteX2" fmla="*/ 0 w 772398"/>
                <a:gd name="connsiteY2" fmla="*/ 487680 h 48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72398" h="487680">
                  <a:moveTo>
                    <a:pt x="748937" y="0"/>
                  </a:moveTo>
                  <a:cubicBezTo>
                    <a:pt x="776514" y="33383"/>
                    <a:pt x="804091" y="66766"/>
                    <a:pt x="679268" y="148046"/>
                  </a:cubicBezTo>
                  <a:cubicBezTo>
                    <a:pt x="554445" y="229326"/>
                    <a:pt x="277222" y="358503"/>
                    <a:pt x="0" y="487680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687977" y="3013166"/>
              <a:ext cx="808124" cy="879565"/>
            </a:xfrm>
            <a:custGeom>
              <a:avLst/>
              <a:gdLst>
                <a:gd name="connsiteX0" fmla="*/ 705394 w 808124"/>
                <a:gd name="connsiteY0" fmla="*/ 0 h 879565"/>
                <a:gd name="connsiteX1" fmla="*/ 748937 w 808124"/>
                <a:gd name="connsiteY1" fmla="*/ 357051 h 879565"/>
                <a:gd name="connsiteX2" fmla="*/ 0 w 808124"/>
                <a:gd name="connsiteY2" fmla="*/ 879565 h 879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8124" h="879565">
                  <a:moveTo>
                    <a:pt x="705394" y="0"/>
                  </a:moveTo>
                  <a:cubicBezTo>
                    <a:pt x="785948" y="105228"/>
                    <a:pt x="866503" y="210457"/>
                    <a:pt x="748937" y="357051"/>
                  </a:cubicBezTo>
                  <a:cubicBezTo>
                    <a:pt x="631371" y="503645"/>
                    <a:pt x="315685" y="691605"/>
                    <a:pt x="0" y="879565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636624" y="2600737"/>
            <a:ext cx="3970211" cy="2181617"/>
            <a:chOff x="627915" y="2600737"/>
            <a:chExt cx="3970211" cy="2181617"/>
          </a:xfrm>
        </p:grpSpPr>
        <p:grpSp>
          <p:nvGrpSpPr>
            <p:cNvPr id="98" name="Group 97"/>
            <p:cNvGrpSpPr/>
            <p:nvPr/>
          </p:nvGrpSpPr>
          <p:grpSpPr>
            <a:xfrm>
              <a:off x="627915" y="2600737"/>
              <a:ext cx="3511445" cy="2181617"/>
              <a:chOff x="1159140" y="2565901"/>
              <a:chExt cx="3511445" cy="2181617"/>
            </a:xfrm>
          </p:grpSpPr>
          <p:sp>
            <p:nvSpPr>
              <p:cNvPr id="89" name="TextBox 88"/>
              <p:cNvSpPr txBox="1"/>
              <p:nvPr/>
            </p:nvSpPr>
            <p:spPr>
              <a:xfrm rot="20584255">
                <a:off x="3447580" y="2656254"/>
                <a:ext cx="1223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rgbClr val="FF33CC"/>
                    </a:solidFill>
                  </a:rPr>
                  <a:t>CMEMS</a:t>
                </a:r>
                <a:endParaRPr lang="en-GB" sz="2400" b="1" dirty="0">
                  <a:solidFill>
                    <a:srgbClr val="FF33CC"/>
                  </a:solidFill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 rot="435144">
                <a:off x="1856085" y="3026930"/>
                <a:ext cx="127973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FF33CC"/>
                    </a:solidFill>
                  </a:rPr>
                  <a:t>NWS-MFC</a:t>
                </a:r>
                <a:endParaRPr lang="en-GB" sz="2000" dirty="0">
                  <a:solidFill>
                    <a:srgbClr val="FF33CC"/>
                  </a:solidFill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 rot="20054283">
                <a:off x="2253645" y="3388898"/>
                <a:ext cx="6053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FF33CC"/>
                    </a:solidFill>
                  </a:rPr>
                  <a:t>TAC</a:t>
                </a:r>
                <a:endParaRPr lang="en-GB" sz="2000" dirty="0">
                  <a:solidFill>
                    <a:srgbClr val="FF33CC"/>
                  </a:solidFill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 rot="20713844">
                <a:off x="1197592" y="3586832"/>
                <a:ext cx="96428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>
                    <a:solidFill>
                      <a:srgbClr val="FF33CC"/>
                    </a:solidFill>
                  </a:rPr>
                  <a:t>INS-TAC</a:t>
                </a:r>
                <a:endParaRPr lang="en-GB" sz="1600" dirty="0">
                  <a:solidFill>
                    <a:srgbClr val="FF33CC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 rot="19738146">
                <a:off x="1159140" y="3976462"/>
                <a:ext cx="14051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>
                    <a:solidFill>
                      <a:srgbClr val="FF33CC"/>
                    </a:solidFill>
                  </a:rPr>
                  <a:t>Other TAC ?</a:t>
                </a:r>
                <a:endParaRPr lang="en-GB" sz="1600" dirty="0">
                  <a:solidFill>
                    <a:srgbClr val="FF33CC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 rot="18985500">
                <a:off x="1929619" y="3832341"/>
                <a:ext cx="1488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FF33CC"/>
                    </a:solidFill>
                  </a:rPr>
                  <a:t>User uptake</a:t>
                </a:r>
                <a:endParaRPr lang="en-GB" sz="2000" dirty="0">
                  <a:solidFill>
                    <a:srgbClr val="FF33CC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 rot="1677838">
                <a:off x="2454030" y="2565901"/>
                <a:ext cx="7493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FF33CC"/>
                    </a:solidFill>
                  </a:rPr>
                  <a:t>R&amp;D </a:t>
                </a:r>
                <a:endParaRPr lang="en-GB" sz="2000" dirty="0">
                  <a:solidFill>
                    <a:srgbClr val="FF33CC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 rot="17962070">
                <a:off x="2547674" y="4017788"/>
                <a:ext cx="10593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solidFill>
                      <a:srgbClr val="FF33CC"/>
                    </a:solidFill>
                  </a:rPr>
                  <a:t>Training </a:t>
                </a:r>
                <a:endParaRPr lang="en-GB" sz="2000" dirty="0">
                  <a:solidFill>
                    <a:srgbClr val="FF33CC"/>
                  </a:solidFill>
                </a:endParaRPr>
              </a:p>
            </p:txBody>
          </p:sp>
        </p:grpSp>
        <p:sp>
          <p:nvSpPr>
            <p:cNvPr id="102" name="Freeform 101"/>
            <p:cNvSpPr/>
            <p:nvPr/>
          </p:nvSpPr>
          <p:spPr>
            <a:xfrm>
              <a:off x="2865120" y="2916905"/>
              <a:ext cx="1733006" cy="470729"/>
            </a:xfrm>
            <a:custGeom>
              <a:avLst/>
              <a:gdLst>
                <a:gd name="connsiteX0" fmla="*/ 1733006 w 1733006"/>
                <a:gd name="connsiteY0" fmla="*/ 35301 h 470729"/>
                <a:gd name="connsiteX1" fmla="*/ 1175657 w 1733006"/>
                <a:gd name="connsiteY1" fmla="*/ 44009 h 470729"/>
                <a:gd name="connsiteX2" fmla="*/ 0 w 1733006"/>
                <a:gd name="connsiteY2" fmla="*/ 470729 h 470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33006" h="470729">
                  <a:moveTo>
                    <a:pt x="1733006" y="35301"/>
                  </a:moveTo>
                  <a:cubicBezTo>
                    <a:pt x="1598748" y="3369"/>
                    <a:pt x="1464491" y="-28562"/>
                    <a:pt x="1175657" y="44009"/>
                  </a:cubicBezTo>
                  <a:cubicBezTo>
                    <a:pt x="886823" y="116580"/>
                    <a:pt x="181429" y="396706"/>
                    <a:pt x="0" y="470729"/>
                  </a:cubicBezTo>
                </a:path>
              </a:pathLst>
            </a:custGeom>
            <a:noFill/>
            <a:ln w="7620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1924592" y="2786743"/>
              <a:ext cx="940526" cy="566057"/>
            </a:xfrm>
            <a:custGeom>
              <a:avLst/>
              <a:gdLst>
                <a:gd name="connsiteX0" fmla="*/ 940526 w 940526"/>
                <a:gd name="connsiteY0" fmla="*/ 566057 h 566057"/>
                <a:gd name="connsiteX1" fmla="*/ 670560 w 940526"/>
                <a:gd name="connsiteY1" fmla="*/ 330926 h 566057"/>
                <a:gd name="connsiteX2" fmla="*/ 0 w 940526"/>
                <a:gd name="connsiteY2" fmla="*/ 0 h 5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0526" h="566057">
                  <a:moveTo>
                    <a:pt x="940526" y="566057"/>
                  </a:moveTo>
                  <a:cubicBezTo>
                    <a:pt x="883920" y="495663"/>
                    <a:pt x="827314" y="425269"/>
                    <a:pt x="670560" y="330926"/>
                  </a:cubicBezTo>
                  <a:cubicBezTo>
                    <a:pt x="513806" y="236583"/>
                    <a:pt x="101600" y="33383"/>
                    <a:pt x="0" y="0"/>
                  </a:cubicBezTo>
                </a:path>
              </a:pathLst>
            </a:custGeom>
            <a:noFill/>
            <a:ln w="3810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1341121" y="3291840"/>
              <a:ext cx="1524000" cy="159019"/>
            </a:xfrm>
            <a:custGeom>
              <a:avLst/>
              <a:gdLst>
                <a:gd name="connsiteX0" fmla="*/ 1524000 w 1524000"/>
                <a:gd name="connsiteY0" fmla="*/ 78377 h 159019"/>
                <a:gd name="connsiteX1" fmla="*/ 1201783 w 1524000"/>
                <a:gd name="connsiteY1" fmla="*/ 156754 h 159019"/>
                <a:gd name="connsiteX2" fmla="*/ 0 w 1524000"/>
                <a:gd name="connsiteY2" fmla="*/ 0 h 159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0" h="159019">
                  <a:moveTo>
                    <a:pt x="1524000" y="78377"/>
                  </a:moveTo>
                  <a:cubicBezTo>
                    <a:pt x="1489891" y="124097"/>
                    <a:pt x="1455783" y="169817"/>
                    <a:pt x="1201783" y="156754"/>
                  </a:cubicBezTo>
                  <a:cubicBezTo>
                    <a:pt x="947783" y="143691"/>
                    <a:pt x="191588" y="30480"/>
                    <a:pt x="0" y="0"/>
                  </a:cubicBezTo>
                </a:path>
              </a:pathLst>
            </a:custGeom>
            <a:noFill/>
            <a:ln w="3810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1802675" y="3413762"/>
              <a:ext cx="1053737" cy="461554"/>
            </a:xfrm>
            <a:custGeom>
              <a:avLst/>
              <a:gdLst>
                <a:gd name="connsiteX0" fmla="*/ 1053737 w 1053737"/>
                <a:gd name="connsiteY0" fmla="*/ 0 h 461554"/>
                <a:gd name="connsiteX1" fmla="*/ 644434 w 1053737"/>
                <a:gd name="connsiteY1" fmla="*/ 200297 h 461554"/>
                <a:gd name="connsiteX2" fmla="*/ 0 w 1053737"/>
                <a:gd name="connsiteY2" fmla="*/ 461554 h 461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3737" h="461554">
                  <a:moveTo>
                    <a:pt x="1053737" y="0"/>
                  </a:moveTo>
                  <a:cubicBezTo>
                    <a:pt x="936897" y="61685"/>
                    <a:pt x="820057" y="123371"/>
                    <a:pt x="644434" y="200297"/>
                  </a:cubicBezTo>
                  <a:cubicBezTo>
                    <a:pt x="468811" y="277223"/>
                    <a:pt x="101600" y="418011"/>
                    <a:pt x="0" y="461554"/>
                  </a:cubicBezTo>
                </a:path>
              </a:pathLst>
            </a:custGeom>
            <a:noFill/>
            <a:ln w="3810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1767838" y="3396342"/>
              <a:ext cx="1085579" cy="1245326"/>
            </a:xfrm>
            <a:custGeom>
              <a:avLst/>
              <a:gdLst>
                <a:gd name="connsiteX0" fmla="*/ 1079863 w 1085579"/>
                <a:gd name="connsiteY0" fmla="*/ 0 h 1245326"/>
                <a:gd name="connsiteX1" fmla="*/ 923109 w 1085579"/>
                <a:gd name="connsiteY1" fmla="*/ 261258 h 1245326"/>
                <a:gd name="connsiteX2" fmla="*/ 0 w 1085579"/>
                <a:gd name="connsiteY2" fmla="*/ 1245326 h 1245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5579" h="1245326">
                  <a:moveTo>
                    <a:pt x="1079863" y="0"/>
                  </a:moveTo>
                  <a:cubicBezTo>
                    <a:pt x="1091474" y="26852"/>
                    <a:pt x="1103086" y="53704"/>
                    <a:pt x="923109" y="261258"/>
                  </a:cubicBezTo>
                  <a:cubicBezTo>
                    <a:pt x="743132" y="468812"/>
                    <a:pt x="171268" y="1152435"/>
                    <a:pt x="0" y="1245326"/>
                  </a:cubicBezTo>
                </a:path>
              </a:pathLst>
            </a:custGeom>
            <a:noFill/>
            <a:ln w="3810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2481942" y="3387634"/>
              <a:ext cx="442675" cy="1323703"/>
            </a:xfrm>
            <a:custGeom>
              <a:avLst/>
              <a:gdLst>
                <a:gd name="connsiteX0" fmla="*/ 400594 w 460092"/>
                <a:gd name="connsiteY0" fmla="*/ 0 h 1375955"/>
                <a:gd name="connsiteX1" fmla="*/ 426720 w 460092"/>
                <a:gd name="connsiteY1" fmla="*/ 566057 h 1375955"/>
                <a:gd name="connsiteX2" fmla="*/ 0 w 460092"/>
                <a:gd name="connsiteY2" fmla="*/ 1375955 h 1375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0092" h="1375955">
                  <a:moveTo>
                    <a:pt x="400594" y="0"/>
                  </a:moveTo>
                  <a:cubicBezTo>
                    <a:pt x="447040" y="168365"/>
                    <a:pt x="493486" y="336731"/>
                    <a:pt x="426720" y="566057"/>
                  </a:cubicBezTo>
                  <a:cubicBezTo>
                    <a:pt x="359954" y="795383"/>
                    <a:pt x="43543" y="1254035"/>
                    <a:pt x="0" y="1375955"/>
                  </a:cubicBezTo>
                </a:path>
              </a:pathLst>
            </a:custGeom>
            <a:noFill/>
            <a:ln w="3810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661851" y="3752838"/>
              <a:ext cx="1132829" cy="322773"/>
            </a:xfrm>
            <a:custGeom>
              <a:avLst/>
              <a:gdLst>
                <a:gd name="connsiteX0" fmla="*/ 1132115 w 1132829"/>
                <a:gd name="connsiteY0" fmla="*/ 113768 h 322773"/>
                <a:gd name="connsiteX1" fmla="*/ 949235 w 1132829"/>
                <a:gd name="connsiteY1" fmla="*/ 9265 h 322773"/>
                <a:gd name="connsiteX2" fmla="*/ 0 w 1132829"/>
                <a:gd name="connsiteY2" fmla="*/ 322773 h 322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32829" h="322773">
                  <a:moveTo>
                    <a:pt x="1132115" y="113768"/>
                  </a:moveTo>
                  <a:cubicBezTo>
                    <a:pt x="1135018" y="44099"/>
                    <a:pt x="1137921" y="-25569"/>
                    <a:pt x="949235" y="9265"/>
                  </a:cubicBezTo>
                  <a:cubicBezTo>
                    <a:pt x="760549" y="44099"/>
                    <a:pt x="124823" y="264716"/>
                    <a:pt x="0" y="322773"/>
                  </a:cubicBezTo>
                </a:path>
              </a:pathLst>
            </a:custGeom>
            <a:noFill/>
            <a:ln w="3810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827314" y="3840480"/>
              <a:ext cx="984014" cy="783771"/>
            </a:xfrm>
            <a:custGeom>
              <a:avLst/>
              <a:gdLst>
                <a:gd name="connsiteX0" fmla="*/ 957943 w 984014"/>
                <a:gd name="connsiteY0" fmla="*/ 0 h 783771"/>
                <a:gd name="connsiteX1" fmla="*/ 862149 w 984014"/>
                <a:gd name="connsiteY1" fmla="*/ 235131 h 783771"/>
                <a:gd name="connsiteX2" fmla="*/ 0 w 984014"/>
                <a:gd name="connsiteY2" fmla="*/ 783771 h 783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014" h="783771">
                  <a:moveTo>
                    <a:pt x="957943" y="0"/>
                  </a:moveTo>
                  <a:cubicBezTo>
                    <a:pt x="989874" y="52251"/>
                    <a:pt x="1021806" y="104503"/>
                    <a:pt x="862149" y="235131"/>
                  </a:cubicBezTo>
                  <a:cubicBezTo>
                    <a:pt x="702492" y="365759"/>
                    <a:pt x="127726" y="680720"/>
                    <a:pt x="0" y="783771"/>
                  </a:cubicBezTo>
                </a:path>
              </a:pathLst>
            </a:custGeom>
            <a:noFill/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464535" y="2969623"/>
            <a:ext cx="1133591" cy="2525486"/>
            <a:chOff x="3464535" y="2969623"/>
            <a:chExt cx="1133591" cy="2525486"/>
          </a:xfrm>
        </p:grpSpPr>
        <p:sp>
          <p:nvSpPr>
            <p:cNvPr id="111" name="TextBox 110"/>
            <p:cNvSpPr txBox="1"/>
            <p:nvPr/>
          </p:nvSpPr>
          <p:spPr>
            <a:xfrm rot="18362278">
              <a:off x="3133357" y="4571745"/>
              <a:ext cx="112402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rgbClr val="CF1F3C"/>
                  </a:solidFill>
                </a:rPr>
                <a:t>EOOS </a:t>
              </a:r>
              <a:endParaRPr lang="en-GB" sz="2400" b="1" dirty="0">
                <a:solidFill>
                  <a:srgbClr val="CF1F3C"/>
                </a:solidFill>
              </a:endParaRPr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3553097" y="2969623"/>
              <a:ext cx="1045029" cy="2525486"/>
            </a:xfrm>
            <a:custGeom>
              <a:avLst/>
              <a:gdLst>
                <a:gd name="connsiteX0" fmla="*/ 1045029 w 1045029"/>
                <a:gd name="connsiteY0" fmla="*/ 0 h 2525486"/>
                <a:gd name="connsiteX1" fmla="*/ 757646 w 1045029"/>
                <a:gd name="connsiteY1" fmla="*/ 1288868 h 2525486"/>
                <a:gd name="connsiteX2" fmla="*/ 0 w 1045029"/>
                <a:gd name="connsiteY2" fmla="*/ 2525486 h 2525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5029" h="2525486">
                  <a:moveTo>
                    <a:pt x="1045029" y="0"/>
                  </a:moveTo>
                  <a:cubicBezTo>
                    <a:pt x="988423" y="433977"/>
                    <a:pt x="931817" y="867954"/>
                    <a:pt x="757646" y="1288868"/>
                  </a:cubicBezTo>
                  <a:cubicBezTo>
                    <a:pt x="583475" y="1709782"/>
                    <a:pt x="40640" y="2362926"/>
                    <a:pt x="0" y="2525486"/>
                  </a:cubicBezTo>
                </a:path>
              </a:pathLst>
            </a:custGeom>
            <a:noFill/>
            <a:ln w="76200">
              <a:solidFill>
                <a:srgbClr val="CF1F3C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705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NOOS ambassadors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dirty="0" err="1">
                <a:solidFill>
                  <a:srgbClr val="7030A0"/>
                </a:solidFill>
              </a:rPr>
              <a:t>DataMEQ</a:t>
            </a:r>
            <a:r>
              <a:rPr lang="en-GB" dirty="0"/>
              <a:t>: Susanne Tamm (BSH) and Kate </a:t>
            </a:r>
            <a:r>
              <a:rPr lang="en-GB" dirty="0" err="1"/>
              <a:t>Collingride</a:t>
            </a:r>
            <a:r>
              <a:rPr lang="en-GB" dirty="0"/>
              <a:t> (</a:t>
            </a:r>
            <a:r>
              <a:rPr lang="en-GB" dirty="0" err="1"/>
              <a:t>Cefas</a:t>
            </a:r>
            <a:r>
              <a:rPr lang="en-GB" dirty="0"/>
              <a:t>)</a:t>
            </a:r>
            <a:endParaRPr lang="fr-BE" dirty="0"/>
          </a:p>
          <a:p>
            <a:pPr lvl="0"/>
            <a:r>
              <a:rPr lang="en-GB" dirty="0" smtClean="0">
                <a:solidFill>
                  <a:srgbClr val="7030A0"/>
                </a:solidFill>
              </a:rPr>
              <a:t>SAWG</a:t>
            </a:r>
            <a:r>
              <a:rPr lang="en-GB" dirty="0" smtClean="0"/>
              <a:t>: </a:t>
            </a:r>
            <a:r>
              <a:rPr lang="en-GB" dirty="0"/>
              <a:t>Henning </a:t>
            </a:r>
            <a:r>
              <a:rPr lang="en-GB" dirty="0" err="1"/>
              <a:t>Wehde</a:t>
            </a:r>
            <a:r>
              <a:rPr lang="en-GB" dirty="0"/>
              <a:t> (IMR) and John </a:t>
            </a:r>
            <a:r>
              <a:rPr lang="en-GB" dirty="0" err="1"/>
              <a:t>Siddorn</a:t>
            </a:r>
            <a:r>
              <a:rPr lang="en-GB" dirty="0"/>
              <a:t> (UK Met Office)</a:t>
            </a:r>
            <a:endParaRPr lang="fr-BE" dirty="0"/>
          </a:p>
          <a:p>
            <a:pPr lvl="0"/>
            <a:r>
              <a:rPr lang="fr-BE" dirty="0" err="1">
                <a:solidFill>
                  <a:srgbClr val="7030A0"/>
                </a:solidFill>
              </a:rPr>
              <a:t>Coastal</a:t>
            </a:r>
            <a:r>
              <a:rPr lang="fr-BE" dirty="0">
                <a:solidFill>
                  <a:srgbClr val="7030A0"/>
                </a:solidFill>
              </a:rPr>
              <a:t> </a:t>
            </a:r>
            <a:r>
              <a:rPr lang="fr-BE" dirty="0" smtClean="0">
                <a:solidFill>
                  <a:srgbClr val="7030A0"/>
                </a:solidFill>
              </a:rPr>
              <a:t>WG: </a:t>
            </a:r>
            <a:r>
              <a:rPr lang="fr-BE" dirty="0" smtClean="0"/>
              <a:t> </a:t>
            </a:r>
            <a:r>
              <a:rPr lang="fr-BE" dirty="0"/>
              <a:t>Paloma de la Vallée (RBINS)</a:t>
            </a:r>
          </a:p>
          <a:p>
            <a:pPr lvl="0"/>
            <a:r>
              <a:rPr lang="en-GB" dirty="0">
                <a:solidFill>
                  <a:schemeClr val="accent6"/>
                </a:solidFill>
              </a:rPr>
              <a:t>Ferry box </a:t>
            </a:r>
            <a:r>
              <a:rPr lang="en-GB" dirty="0" smtClean="0">
                <a:solidFill>
                  <a:schemeClr val="accent6"/>
                </a:solidFill>
              </a:rPr>
              <a:t>TT:</a:t>
            </a:r>
            <a:r>
              <a:rPr lang="en-GB" dirty="0" smtClean="0"/>
              <a:t> </a:t>
            </a:r>
            <a:r>
              <a:rPr lang="en-GB" dirty="0"/>
              <a:t>Henning </a:t>
            </a:r>
            <a:r>
              <a:rPr lang="en-GB" dirty="0" err="1"/>
              <a:t>Wehde</a:t>
            </a:r>
            <a:r>
              <a:rPr lang="en-GB" dirty="0"/>
              <a:t>  (IMR)</a:t>
            </a:r>
            <a:endParaRPr lang="fr-BE" dirty="0"/>
          </a:p>
          <a:p>
            <a:pPr lvl="0"/>
            <a:r>
              <a:rPr lang="en-GB" dirty="0">
                <a:solidFill>
                  <a:schemeClr val="accent6"/>
                </a:solidFill>
              </a:rPr>
              <a:t>Glider </a:t>
            </a:r>
            <a:r>
              <a:rPr lang="en-GB" dirty="0" smtClean="0">
                <a:solidFill>
                  <a:schemeClr val="accent6"/>
                </a:solidFill>
              </a:rPr>
              <a:t>TT:</a:t>
            </a:r>
            <a:r>
              <a:rPr lang="en-GB" dirty="0" smtClean="0"/>
              <a:t> </a:t>
            </a:r>
            <a:r>
              <a:rPr lang="en-GB" dirty="0"/>
              <a:t>Holger Brix (HGZ)</a:t>
            </a:r>
            <a:endParaRPr lang="fr-BE" dirty="0"/>
          </a:p>
          <a:p>
            <a:pPr lvl="0"/>
            <a:r>
              <a:rPr lang="en-GB" dirty="0">
                <a:solidFill>
                  <a:schemeClr val="accent6"/>
                </a:solidFill>
              </a:rPr>
              <a:t>Sea </a:t>
            </a:r>
            <a:r>
              <a:rPr lang="en-GB" dirty="0" smtClean="0">
                <a:solidFill>
                  <a:schemeClr val="accent6"/>
                </a:solidFill>
              </a:rPr>
              <a:t>mammals:</a:t>
            </a:r>
            <a:r>
              <a:rPr lang="en-GB" dirty="0" smtClean="0"/>
              <a:t> </a:t>
            </a:r>
            <a:r>
              <a:rPr lang="en-GB" dirty="0"/>
              <a:t>John </a:t>
            </a:r>
            <a:r>
              <a:rPr lang="en-GB" dirty="0" err="1"/>
              <a:t>Siddorn</a:t>
            </a:r>
            <a:r>
              <a:rPr lang="en-GB" dirty="0"/>
              <a:t> (UK Met Office)</a:t>
            </a:r>
            <a:endParaRPr lang="fr-BE" dirty="0"/>
          </a:p>
          <a:p>
            <a:pPr lvl="0"/>
            <a:r>
              <a:rPr lang="en-GB" dirty="0">
                <a:solidFill>
                  <a:schemeClr val="accent6"/>
                </a:solidFill>
              </a:rPr>
              <a:t>HF </a:t>
            </a:r>
            <a:r>
              <a:rPr lang="en-GB" dirty="0" smtClean="0">
                <a:solidFill>
                  <a:schemeClr val="accent6"/>
                </a:solidFill>
              </a:rPr>
              <a:t>Radar:</a:t>
            </a:r>
            <a:r>
              <a:rPr lang="en-GB" dirty="0" smtClean="0"/>
              <a:t> </a:t>
            </a:r>
            <a:r>
              <a:rPr lang="en-GB" dirty="0"/>
              <a:t>Johannes Schulz-</a:t>
            </a:r>
            <a:r>
              <a:rPr lang="en-GB" dirty="0" err="1"/>
              <a:t>Stellenfleth</a:t>
            </a:r>
            <a:r>
              <a:rPr lang="en-GB" dirty="0"/>
              <a:t> (HGZ)</a:t>
            </a:r>
            <a:endParaRPr lang="fr-BE" dirty="0"/>
          </a:p>
          <a:p>
            <a:pPr lvl="0"/>
            <a:r>
              <a:rPr lang="en-GB" dirty="0">
                <a:solidFill>
                  <a:schemeClr val="accent6"/>
                </a:solidFill>
              </a:rPr>
              <a:t>Tide </a:t>
            </a:r>
            <a:r>
              <a:rPr lang="en-GB" dirty="0" smtClean="0">
                <a:solidFill>
                  <a:schemeClr val="accent6"/>
                </a:solidFill>
              </a:rPr>
              <a:t>gauge: </a:t>
            </a:r>
            <a:r>
              <a:rPr lang="en-GB" b="1" dirty="0" smtClean="0">
                <a:solidFill>
                  <a:srgbClr val="FFC000"/>
                </a:solidFill>
              </a:rPr>
              <a:t>TBD!!!</a:t>
            </a:r>
            <a:r>
              <a:rPr lang="en-GB" dirty="0" smtClean="0"/>
              <a:t>  </a:t>
            </a:r>
            <a:r>
              <a:rPr lang="en-GB" dirty="0">
                <a:solidFill>
                  <a:srgbClr val="FFC000"/>
                </a:solidFill>
              </a:rPr>
              <a:t>Martin </a:t>
            </a:r>
            <a:r>
              <a:rPr lang="en-GB" dirty="0" err="1">
                <a:solidFill>
                  <a:srgbClr val="FFC000"/>
                </a:solidFill>
              </a:rPr>
              <a:t>Verlaan</a:t>
            </a:r>
            <a:r>
              <a:rPr lang="en-GB" dirty="0">
                <a:solidFill>
                  <a:srgbClr val="FFC000"/>
                </a:solidFill>
              </a:rPr>
              <a:t> (</a:t>
            </a:r>
            <a:r>
              <a:rPr lang="en-GB" dirty="0" err="1">
                <a:solidFill>
                  <a:srgbClr val="FFC000"/>
                </a:solidFill>
              </a:rPr>
              <a:t>Deltares</a:t>
            </a:r>
            <a:r>
              <a:rPr lang="en-GB" dirty="0">
                <a:solidFill>
                  <a:srgbClr val="FFC000"/>
                </a:solidFill>
              </a:rPr>
              <a:t>) and/or someone from </a:t>
            </a:r>
            <a:r>
              <a:rPr lang="en-GB" dirty="0" smtClean="0">
                <a:solidFill>
                  <a:srgbClr val="FFC000"/>
                </a:solidFill>
              </a:rPr>
              <a:t>BSH?</a:t>
            </a:r>
          </a:p>
          <a:p>
            <a:pPr lvl="0"/>
            <a:r>
              <a:rPr lang="en-GB" dirty="0" smtClean="0">
                <a:solidFill>
                  <a:srgbClr val="C00000"/>
                </a:solidFill>
              </a:rPr>
              <a:t>TPWG, EMSO and ARGO: no ambassadors appointed </a:t>
            </a:r>
            <a:endParaRPr lang="en-GB" dirty="0">
              <a:solidFill>
                <a:srgbClr val="C00000"/>
              </a:solidFill>
            </a:endParaRPr>
          </a:p>
          <a:p>
            <a:pPr lvl="0"/>
            <a:endParaRPr lang="fr-BE" dirty="0">
              <a:solidFill>
                <a:srgbClr val="FFC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34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4818"/>
            <a:ext cx="10515600" cy="1325563"/>
          </a:xfrm>
        </p:spPr>
        <p:txBody>
          <a:bodyPr/>
          <a:lstStyle/>
          <a:p>
            <a:r>
              <a:rPr lang="en-GB" dirty="0" smtClean="0"/>
              <a:t>Provisional work programme for 2019 : </a:t>
            </a:r>
            <a:br>
              <a:rPr lang="en-GB" dirty="0" smtClean="0"/>
            </a:br>
            <a:r>
              <a:rPr lang="en-GB" dirty="0" smtClean="0"/>
              <a:t>24 actions points, 1/3 new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841770"/>
              </p:ext>
            </p:extLst>
          </p:nvPr>
        </p:nvGraphicFramePr>
        <p:xfrm>
          <a:off x="838200" y="1436914"/>
          <a:ext cx="10515600" cy="525126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6946">
                  <a:extLst>
                    <a:ext uri="{9D8B030D-6E8A-4147-A177-3AD203B41FA5}">
                      <a16:colId xmlns:a16="http://schemas.microsoft.com/office/drawing/2014/main" val="2870650713"/>
                    </a:ext>
                  </a:extLst>
                </a:gridCol>
                <a:gridCol w="6624830">
                  <a:extLst>
                    <a:ext uri="{9D8B030D-6E8A-4147-A177-3AD203B41FA5}">
                      <a16:colId xmlns:a16="http://schemas.microsoft.com/office/drawing/2014/main" val="3212980121"/>
                    </a:ext>
                  </a:extLst>
                </a:gridCol>
                <a:gridCol w="1053662">
                  <a:extLst>
                    <a:ext uri="{9D8B030D-6E8A-4147-A177-3AD203B41FA5}">
                      <a16:colId xmlns:a16="http://schemas.microsoft.com/office/drawing/2014/main" val="2840085817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4210170588"/>
                    </a:ext>
                  </a:extLst>
                </a:gridCol>
                <a:gridCol w="548914">
                  <a:extLst>
                    <a:ext uri="{9D8B030D-6E8A-4147-A177-3AD203B41FA5}">
                      <a16:colId xmlns:a16="http://schemas.microsoft.com/office/drawing/2014/main" val="1303237077"/>
                    </a:ext>
                  </a:extLst>
                </a:gridCol>
              </a:tblGrid>
              <a:tr h="955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2018.01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To organise a web-conference in order to decide the best way to get feedbacks on the fitness-for-purpose of the CMEMS products for MSFD assessments and to start an inter-comparison of the different approaches, methodologies and tools used through the NOOS members in their respective MSFD assessments. The creation of a temporary working group could also be discussed.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Co-chair to invite CEFAS presenting development in CefMAT (</a:t>
                      </a:r>
                      <a:r>
                        <a:rPr lang="en-GB" sz="900" u="sng">
                          <a:effectLst/>
                          <a:hlinkClick r:id="rId2"/>
                        </a:rPr>
                        <a:t>https://emeco.azurewebsites.net/</a:t>
                      </a:r>
                      <a:r>
                        <a:rPr lang="en-GB" sz="900">
                          <a:effectLst/>
                        </a:rPr>
                        <a:t>).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E. Garnacho, J. Siddorn and 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S. Legrand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First half 2019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Open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extLst>
                  <a:ext uri="{0D108BD9-81ED-4DB2-BD59-A6C34878D82A}">
                    <a16:rowId xmlns:a16="http://schemas.microsoft.com/office/drawing/2014/main" val="3891697354"/>
                  </a:ext>
                </a:extLst>
              </a:tr>
              <a:tr h="573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2018.02</a:t>
                      </a:r>
                      <a:endParaRPr lang="fr-BE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fr-BE" sz="10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To facilitate the engagement of the NOOS community in the CMEMS activities for User Uptake, Training and R&amp;D. This should at least be done by advertising call for tenders and projects.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John Siddorn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Continuous task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Open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extLst>
                  <a:ext uri="{0D108BD9-81ED-4DB2-BD59-A6C34878D82A}">
                    <a16:rowId xmlns:a16="http://schemas.microsoft.com/office/drawing/2014/main" val="1466260401"/>
                  </a:ext>
                </a:extLst>
              </a:tr>
              <a:tr h="122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2018.03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To report to the CMEMS Science Advisory Committee that the numerous limitations associated to the current tender framework (administrative burden, strong IPR rules, limitation to 150.000€ on 18 month, obligation to maintain the activities well after the end of the contract, obligation to support the cost of translation of several documents from English to French by a sworn interpreter…) do prevent or strongly discourage ROOSes to submit tenders for the User Uptake, Training and R&amp;D calls. 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Glenn Nolan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January 2019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Open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extLst>
                  <a:ext uri="{0D108BD9-81ED-4DB2-BD59-A6C34878D82A}">
                    <a16:rowId xmlns:a16="http://schemas.microsoft.com/office/drawing/2014/main" val="103199729"/>
                  </a:ext>
                </a:extLst>
              </a:tr>
              <a:tr h="764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2018.04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Update survey of 2017 with focus on</a:t>
                      </a:r>
                      <a:endParaRPr lang="fr-BE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900" dirty="0">
                          <a:effectLst/>
                        </a:rPr>
                        <a:t>Expectation of the relationship between NOOS and CMEMS</a:t>
                      </a:r>
                      <a:endParaRPr lang="fr-BE" sz="1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fr-BE" sz="10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Sebastien Legrand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January 2019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Open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extLst>
                  <a:ext uri="{0D108BD9-81ED-4DB2-BD59-A6C34878D82A}">
                    <a16:rowId xmlns:a16="http://schemas.microsoft.com/office/drawing/2014/main" val="1423363670"/>
                  </a:ext>
                </a:extLst>
              </a:tr>
              <a:tr h="573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2018.05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To write the new NOOS strategy document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Steering group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Before summer break 2019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Open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extLst>
                  <a:ext uri="{0D108BD9-81ED-4DB2-BD59-A6C34878D82A}">
                    <a16:rowId xmlns:a16="http://schemas.microsoft.com/office/drawing/2014/main" val="420164829"/>
                  </a:ext>
                </a:extLst>
              </a:tr>
              <a:tr h="592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2018.06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To write the ToRs of the working group;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 new template merging TORs and factsheets is wished less marked by EuroGOOS Create new template 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Each NOOS WG and project leader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Before summer break 2019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Open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extLst>
                  <a:ext uri="{0D108BD9-81ED-4DB2-BD59-A6C34878D82A}">
                    <a16:rowId xmlns:a16="http://schemas.microsoft.com/office/drawing/2014/main" val="2534685788"/>
                  </a:ext>
                </a:extLst>
              </a:tr>
              <a:tr h="573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2018.07</a:t>
                      </a:r>
                      <a:endParaRPr lang="fr-BE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To circulate the exact coordinates of the new list of stations used in the BMA. This list should also include  Fino1 and 3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Marc Philippart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Before summer break 2019 </a:t>
                      </a:r>
                      <a:endParaRPr lang="fr-BE" sz="10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Open</a:t>
                      </a:r>
                      <a:endParaRPr lang="fr-BE" sz="10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61936" marR="61936" marT="0" marB="0"/>
                </a:tc>
                <a:extLst>
                  <a:ext uri="{0D108BD9-81ED-4DB2-BD59-A6C34878D82A}">
                    <a16:rowId xmlns:a16="http://schemas.microsoft.com/office/drawing/2014/main" val="4142157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15663"/>
              </p:ext>
            </p:extLst>
          </p:nvPr>
        </p:nvGraphicFramePr>
        <p:xfrm>
          <a:off x="838198" y="592183"/>
          <a:ext cx="10515601" cy="589570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6947">
                  <a:extLst>
                    <a:ext uri="{9D8B030D-6E8A-4147-A177-3AD203B41FA5}">
                      <a16:colId xmlns:a16="http://schemas.microsoft.com/office/drawing/2014/main" val="3576075591"/>
                    </a:ext>
                  </a:extLst>
                </a:gridCol>
                <a:gridCol w="6624828">
                  <a:extLst>
                    <a:ext uri="{9D8B030D-6E8A-4147-A177-3AD203B41FA5}">
                      <a16:colId xmlns:a16="http://schemas.microsoft.com/office/drawing/2014/main" val="711050884"/>
                    </a:ext>
                  </a:extLst>
                </a:gridCol>
                <a:gridCol w="1053664">
                  <a:extLst>
                    <a:ext uri="{9D8B030D-6E8A-4147-A177-3AD203B41FA5}">
                      <a16:colId xmlns:a16="http://schemas.microsoft.com/office/drawing/2014/main" val="2962710431"/>
                    </a:ext>
                  </a:extLst>
                </a:gridCol>
                <a:gridCol w="841247">
                  <a:extLst>
                    <a:ext uri="{9D8B030D-6E8A-4147-A177-3AD203B41FA5}">
                      <a16:colId xmlns:a16="http://schemas.microsoft.com/office/drawing/2014/main" val="762505882"/>
                    </a:ext>
                  </a:extLst>
                </a:gridCol>
                <a:gridCol w="548915">
                  <a:extLst>
                    <a:ext uri="{9D8B030D-6E8A-4147-A177-3AD203B41FA5}">
                      <a16:colId xmlns:a16="http://schemas.microsoft.com/office/drawing/2014/main" val="3231305967"/>
                    </a:ext>
                  </a:extLst>
                </a:gridCol>
              </a:tblGrid>
              <a:tr h="693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2018.08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To study the feasibility of an alarm service in case of extreme high and low level forecast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Marc Philippart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Before annual meeting 2019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4285317288"/>
                  </a:ext>
                </a:extLst>
              </a:tr>
              <a:tr h="693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2018.09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In order to attract interest of MI, to develop a demonstration case with a station at risk of flooding  for which there is no tide gauge (e.g. Cork)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Marc Philippart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Before annual meeting 2019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2041966084"/>
                  </a:ext>
                </a:extLst>
              </a:tr>
              <a:tr h="693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2018.10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 To redistribute all the BMA forecasts via a ftp site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Marc Philippart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Before annual meeting 2019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2736422666"/>
                  </a:ext>
                </a:extLst>
              </a:tr>
              <a:tr h="346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2018.11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UK met office should implement a ftp box to  exchange  sea level observations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The ftp box should be circulated between forecasters.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John Siddorn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Marc Philippart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ASAP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654743541"/>
                  </a:ext>
                </a:extLst>
              </a:tr>
              <a:tr h="520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2018.12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To develop a synoptic map with sea surface anomaly (surge)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.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Jacob Nielsen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Annual meeting 2019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1955847386"/>
                  </a:ext>
                </a:extLst>
              </a:tr>
              <a:tr h="693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2018.13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In case of missing observations, to study the feasibility of display BMA forecast on the synoptic maps (both for sea level and sea level anomaly maps) 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+ In any case, add explanation on the page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Jacob Nielsen with the help of Marc?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Annual meeting 2019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1330896921"/>
                  </a:ext>
                </a:extLst>
              </a:tr>
              <a:tr h="520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2018.14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To clarify the conditions and feasibility to add CEFAS wavenet data in the WG.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David Pearce is the person at CEFAS to be convinced to get access to the data 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Caroline Gautier and Susanne Tamm.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Annual meeting 2019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2096820271"/>
                  </a:ext>
                </a:extLst>
              </a:tr>
              <a:tr h="693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2018.15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To extend the BMA/Matroos to waves forecast...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Caroline Gautier, Marc Philippart and WG members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Annual meeting 2019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2714387932"/>
                  </a:ext>
                </a:extLst>
              </a:tr>
              <a:tr h="346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2018.16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To send to the steering group the list of participants to each task teams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Glenn Nolan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ASAP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913945251"/>
                  </a:ext>
                </a:extLst>
              </a:tr>
              <a:tr h="693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2018.17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NOOS-IBI ROOS collaboration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-To contact IBI-ROOS co-chairs to discuss the possibility to co-locate the NOOS and IBI-ROOS annual meeting. The idea is to organise a half-day workshop on the possible synergies between the 2 ROOSes.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Co-chair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First half 2019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Open</a:t>
                      </a:r>
                      <a:endParaRPr lang="fr-BE" sz="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0079" marR="50079" marT="0" marB="0"/>
                </a:tc>
                <a:extLst>
                  <a:ext uri="{0D108BD9-81ED-4DB2-BD59-A6C34878D82A}">
                    <a16:rowId xmlns:a16="http://schemas.microsoft.com/office/drawing/2014/main" val="127693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630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145184"/>
              </p:ext>
            </p:extLst>
          </p:nvPr>
        </p:nvGraphicFramePr>
        <p:xfrm>
          <a:off x="809901" y="705395"/>
          <a:ext cx="10502537" cy="598278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5149">
                  <a:extLst>
                    <a:ext uri="{9D8B030D-6E8A-4147-A177-3AD203B41FA5}">
                      <a16:colId xmlns:a16="http://schemas.microsoft.com/office/drawing/2014/main" val="989307907"/>
                    </a:ext>
                  </a:extLst>
                </a:gridCol>
                <a:gridCol w="6616599">
                  <a:extLst>
                    <a:ext uri="{9D8B030D-6E8A-4147-A177-3AD203B41FA5}">
                      <a16:colId xmlns:a16="http://schemas.microsoft.com/office/drawing/2014/main" val="1747433913"/>
                    </a:ext>
                  </a:extLst>
                </a:gridCol>
                <a:gridCol w="1052355">
                  <a:extLst>
                    <a:ext uri="{9D8B030D-6E8A-4147-A177-3AD203B41FA5}">
                      <a16:colId xmlns:a16="http://schemas.microsoft.com/office/drawing/2014/main" val="1404569810"/>
                    </a:ext>
                  </a:extLst>
                </a:gridCol>
                <a:gridCol w="840203">
                  <a:extLst>
                    <a:ext uri="{9D8B030D-6E8A-4147-A177-3AD203B41FA5}">
                      <a16:colId xmlns:a16="http://schemas.microsoft.com/office/drawing/2014/main" val="1700970480"/>
                    </a:ext>
                  </a:extLst>
                </a:gridCol>
                <a:gridCol w="548231">
                  <a:extLst>
                    <a:ext uri="{9D8B030D-6E8A-4147-A177-3AD203B41FA5}">
                      <a16:colId xmlns:a16="http://schemas.microsoft.com/office/drawing/2014/main" val="1743484477"/>
                    </a:ext>
                  </a:extLst>
                </a:gridCol>
              </a:tblGrid>
              <a:tr h="908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2018.18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NOOS-BOOS collaboration: To organise a skype call with interested people to discuss possible NOOS/BOOS collaborations on BMA.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/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Person of contact in BOOS : Laura Tuomi </a:t>
                      </a:r>
                      <a:endParaRPr lang="fr-BE" sz="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"/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Martin Verlaan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First half 2019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2965439636"/>
                  </a:ext>
                </a:extLst>
              </a:tr>
              <a:tr h="1828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2018.19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NOOS-BOOS collaboration on CAL-VAL.: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Organise a (skype) meeting with interested people in order to identify possible NOOS-BOOS collaborations on cal.-val. activities (best practices, common python codes, etc.).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Person of contact in BOOS : Thorger Brüning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Christine Pequignet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First half 2019 – meeting could be join to the NOWAPS meeting in BSH on mid October 2019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2798129168"/>
                  </a:ext>
                </a:extLst>
              </a:tr>
              <a:tr h="540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2018.20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Short presentation (3 slides) with required information and EuroGOOS priorities, for circulation before redaction of NOOS program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Glenn Nolan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ASAP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2577303270"/>
                  </a:ext>
                </a:extLst>
              </a:tr>
              <a:tr h="540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2018.20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EuroGOOS to escalate the need for E-Hype trough agreement with EEA / Copernicus flooding alarm service </a:t>
                      </a:r>
                      <a:br>
                        <a:rPr lang="en-GB" sz="800">
                          <a:effectLst/>
                        </a:rPr>
                      </a:br>
                      <a:r>
                        <a:rPr lang="en-GB" sz="800">
                          <a:effectLst/>
                        </a:rPr>
                        <a:t>(Issue : too high fee requested by SMHI)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Glenn Nolan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Annual Meeting 2019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628612997"/>
                  </a:ext>
                </a:extLst>
              </a:tr>
              <a:tr h="540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2018.21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Provide members with an example of Best Practices in repository </a:t>
                      </a:r>
                      <a:endParaRPr lang="fr-BE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Glenn Nolan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Annual Meeting 2019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2483364878"/>
                  </a:ext>
                </a:extLst>
              </a:tr>
              <a:tr h="540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2018.22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To exchange best practise with the NOOS community and to consider their upload to the IOC repository https://www.oceanbestpractices.net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ALL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Annual meeting 2019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4280254687"/>
                  </a:ext>
                </a:extLst>
              </a:tr>
              <a:tr h="540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2018.23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To develop a strategy to extend NOOS activities to ecology/BGC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Steering group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Annual meeting 2019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Open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3243058613"/>
                  </a:ext>
                </a:extLst>
              </a:tr>
              <a:tr h="540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2018.24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Formulation of a new decision making procedure, allowing to bring the decisions closer to the technical discussion 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Steering group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Annual meeting 2019</a:t>
                      </a:r>
                      <a:endParaRPr lang="fr-BE" sz="80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Open</a:t>
                      </a:r>
                      <a:endParaRPr lang="fr-BE" sz="8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asic Roman"/>
                      </a:endParaRPr>
                    </a:p>
                  </a:txBody>
                  <a:tcPr marL="51597" marR="51597" marT="0" marB="0"/>
                </a:tc>
                <a:extLst>
                  <a:ext uri="{0D108BD9-81ED-4DB2-BD59-A6C34878D82A}">
                    <a16:rowId xmlns:a16="http://schemas.microsoft.com/office/drawing/2014/main" val="1382679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6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1045</Words>
  <Application>Microsoft Office PowerPoint</Application>
  <PresentationFormat>Widescreen</PresentationFormat>
  <Paragraphs>222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Basic Roman</vt:lpstr>
      <vt:lpstr>Calibri</vt:lpstr>
      <vt:lpstr>Calibri Light</vt:lpstr>
      <vt:lpstr>Symbol</vt:lpstr>
      <vt:lpstr>Office Theme</vt:lpstr>
      <vt:lpstr>PowerPoint Presentation</vt:lpstr>
      <vt:lpstr>NOOS ambassadors</vt:lpstr>
      <vt:lpstr>Provisional work programme for 2019 :  24 actions points, 1/3 new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Sebastien Legrand</dc:creator>
  <cp:lastModifiedBy>Sebastien Legrand</cp:lastModifiedBy>
  <cp:revision>19</cp:revision>
  <dcterms:created xsi:type="dcterms:W3CDTF">2019-01-30T02:58:15Z</dcterms:created>
  <dcterms:modified xsi:type="dcterms:W3CDTF">2019-01-30T05:24:39Z</dcterms:modified>
</cp:coreProperties>
</file>